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498"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6B5817-E886-4CD1-AACC-DC8057258C39}" type="datetimeFigureOut">
              <a:rPr lang="ar-SA" smtClean="0"/>
              <a:pPr/>
              <a:t>06/07/1438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7A4BC5-6ADF-4A63-A5CD-FF8C6C1BDC1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6B5817-E886-4CD1-AACC-DC8057258C39}" type="datetimeFigureOut">
              <a:rPr lang="ar-SA" smtClean="0"/>
              <a:pPr/>
              <a:t>06/07/1438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7A4BC5-6ADF-4A63-A5CD-FF8C6C1BDC1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dirty="0" smtClean="0"/>
              <a:t>. التأخر. في </a:t>
            </a:r>
            <a:r>
              <a:rPr lang="en-US" dirty="0" smtClean="0"/>
              <a:t>a </a:t>
            </a:r>
            <a:r>
              <a:rPr lang="ar-SA" dirty="0" smtClean="0"/>
              <a:t>انحدار </a:t>
            </a:r>
            <a:r>
              <a:rPr lang="ar-SA" dirty="0" smtClean="0"/>
              <a:t>متوالية زمنيةِ مِنْ إنفاقِ </a:t>
            </a:r>
            <a:r>
              <a:rPr lang="ar-SA" dirty="0" err="1" smtClean="0"/>
              <a:t>إستهلاكِ</a:t>
            </a:r>
            <a:r>
              <a:rPr lang="ar-SA" dirty="0" smtClean="0"/>
              <a:t> على الدخلِ، هو لَيسَ غير عامَ للإيجاد الذي إنفاقِ </a:t>
            </a:r>
            <a:r>
              <a:rPr lang="ar-SA" dirty="0" err="1" smtClean="0"/>
              <a:t>الإستهلاكَ</a:t>
            </a:r>
            <a:r>
              <a:rPr lang="ar-SA" dirty="0" smtClean="0"/>
              <a:t> في الفترةِ الحاليةِ تَعتمدُ، بين الأشياءِ الأخرى، على إنفاقِ </a:t>
            </a:r>
            <a:r>
              <a:rPr lang="ar-SA" dirty="0" err="1" smtClean="0"/>
              <a:t>إستهلاكَ</a:t>
            </a:r>
            <a:r>
              <a:rPr lang="ar-SA" dirty="0" smtClean="0"/>
              <a:t> الفترةِ السابقةِ. ذلك،</a:t>
            </a:r>
          </a:p>
          <a:p>
            <a:r>
              <a:rPr lang="en-US" dirty="0" err="1" smtClean="0"/>
              <a:t>Consumption</a:t>
            </a:r>
            <a:r>
              <a:rPr lang="en-US" i="1" baseline="-25000" dirty="0" err="1" smtClean="0"/>
              <a:t>t</a:t>
            </a:r>
            <a:r>
              <a:rPr lang="en-US" i="1" dirty="0" smtClean="0"/>
              <a:t> = </a:t>
            </a:r>
            <a:r>
              <a:rPr lang="el-GR" i="1" dirty="0" smtClean="0"/>
              <a:t>β</a:t>
            </a:r>
            <a:r>
              <a:rPr lang="el-GR" i="1" baseline="-25000" dirty="0" smtClean="0"/>
              <a:t>1</a:t>
            </a:r>
            <a:r>
              <a:rPr lang="el-GR" i="1" dirty="0" smtClean="0"/>
              <a:t> + β</a:t>
            </a:r>
            <a:r>
              <a:rPr lang="el-GR" i="1" baseline="-25000" dirty="0" smtClean="0"/>
              <a:t>2</a:t>
            </a:r>
            <a:r>
              <a:rPr lang="el-GR" i="1" dirty="0" smtClean="0"/>
              <a:t> </a:t>
            </a:r>
            <a:r>
              <a:rPr lang="en-US" i="1" dirty="0" err="1" smtClean="0"/>
              <a:t>income</a:t>
            </a:r>
            <a:r>
              <a:rPr lang="en-US" i="1" baseline="-25000" dirty="0" err="1" smtClean="0"/>
              <a:t>t</a:t>
            </a:r>
            <a:r>
              <a:rPr lang="en-US" i="1" dirty="0" smtClean="0"/>
              <a:t> + </a:t>
            </a:r>
            <a:r>
              <a:rPr lang="el-GR" i="1" dirty="0" smtClean="0"/>
              <a:t>β</a:t>
            </a:r>
            <a:r>
              <a:rPr lang="el-GR" i="1" baseline="-25000" dirty="0" smtClean="0"/>
              <a:t>3</a:t>
            </a:r>
            <a:r>
              <a:rPr lang="el-GR" i="1" dirty="0" smtClean="0"/>
              <a:t> </a:t>
            </a:r>
            <a:r>
              <a:rPr lang="en-US" i="1" dirty="0" smtClean="0"/>
              <a:t>consumption</a:t>
            </a:r>
            <a:r>
              <a:rPr lang="en-US" i="1" baseline="-25000" dirty="0" smtClean="0"/>
              <a:t>t−1</a:t>
            </a:r>
            <a:r>
              <a:rPr lang="en-US" i="1" dirty="0" smtClean="0"/>
              <a:t> + </a:t>
            </a:r>
            <a:r>
              <a:rPr lang="en-US" i="1" dirty="0" err="1" smtClean="0"/>
              <a:t>u</a:t>
            </a:r>
            <a:r>
              <a:rPr lang="en-US" i="1" baseline="-25000" dirty="0" err="1" smtClean="0"/>
              <a:t>t</a:t>
            </a:r>
            <a:r>
              <a:rPr lang="en-US" i="1" dirty="0" smtClean="0"/>
              <a:t> 		(12.1.7) </a:t>
            </a:r>
          </a:p>
          <a:p>
            <a:pPr>
              <a:buNone/>
            </a:pPr>
            <a:endParaRPr lang="en-US" dirty="0" smtClean="0"/>
          </a:p>
          <a:p>
            <a:r>
              <a:rPr lang="ar-SA" dirty="0" smtClean="0"/>
              <a:t>أي </a:t>
            </a:r>
            <a:r>
              <a:rPr lang="ar-SA" dirty="0" smtClean="0"/>
              <a:t>انحدار </a:t>
            </a:r>
            <a:r>
              <a:rPr lang="ar-SA" dirty="0" smtClean="0"/>
              <a:t>مثل (12.1.7) المعروف </a:t>
            </a:r>
            <a:r>
              <a:rPr lang="ar-SA" dirty="0" err="1" smtClean="0"/>
              <a:t>ب</a:t>
            </a:r>
            <a:r>
              <a:rPr lang="en-US" dirty="0" err="1" smtClean="0"/>
              <a:t>autoregression</a:t>
            </a:r>
            <a:r>
              <a:rPr lang="en-US" dirty="0" smtClean="0"/>
              <a:t> </a:t>
            </a:r>
            <a:r>
              <a:rPr lang="ar-SA" dirty="0" smtClean="0"/>
              <a:t>لأن أحد المتغيّراتِ التوضيحيةِ القيمةُ المُتلكَّئةُ للمتغير التابعِ. إنّ السبب الجوهري </a:t>
            </a:r>
            <a:r>
              <a:rPr lang="ar-SA" dirty="0" err="1" smtClean="0"/>
              <a:t>ل</a:t>
            </a:r>
            <a:r>
              <a:rPr lang="en-US" dirty="0" smtClean="0"/>
              <a:t>a </a:t>
            </a:r>
            <a:r>
              <a:rPr lang="ar-SA" dirty="0" smtClean="0"/>
              <a:t>نموذج مثل (12.1.7) بسيطُ. المستهلكون لا يُغيّرونَ عاداتَ </a:t>
            </a:r>
            <a:r>
              <a:rPr lang="ar-SA" dirty="0" err="1" smtClean="0"/>
              <a:t>إستهلاكِهم</a:t>
            </a:r>
            <a:r>
              <a:rPr lang="ar-SA" dirty="0" smtClean="0"/>
              <a:t> بسهولة للأسبابِ المؤسساتيةِ أو التقنيةِ أو النفسيةِ. الآن إذا </a:t>
            </a:r>
            <a:r>
              <a:rPr lang="ar-SA" dirty="0" err="1" smtClean="0"/>
              <a:t>نُهملُ</a:t>
            </a:r>
            <a:r>
              <a:rPr lang="ar-SA" dirty="0" smtClean="0"/>
              <a:t> التعبيرَ </a:t>
            </a:r>
            <a:r>
              <a:rPr lang="ar-SA" dirty="0" err="1" smtClean="0"/>
              <a:t>المُتلكَّأَ</a:t>
            </a:r>
            <a:r>
              <a:rPr lang="ar-SA" dirty="0" smtClean="0"/>
              <a:t> في (12.1.7)، تعبير الخطأِ الناتجِ سَيَعْكسُ </a:t>
            </a:r>
            <a:r>
              <a:rPr lang="en-US" dirty="0" smtClean="0"/>
              <a:t>a </a:t>
            </a:r>
            <a:r>
              <a:rPr lang="ar-SA" dirty="0" smtClean="0"/>
              <a:t>نمط منظّم بسبب تأثيرِ </a:t>
            </a:r>
            <a:r>
              <a:rPr lang="ar-SA" dirty="0" err="1" smtClean="0"/>
              <a:t>الإستهلاكِ</a:t>
            </a:r>
            <a:r>
              <a:rPr lang="ar-SA" dirty="0" smtClean="0"/>
              <a:t> </a:t>
            </a:r>
            <a:r>
              <a:rPr lang="ar-SA" dirty="0" err="1" smtClean="0"/>
              <a:t>المُتلكَّأِ</a:t>
            </a:r>
            <a:r>
              <a:rPr lang="ar-SA" dirty="0" smtClean="0"/>
              <a:t> على </a:t>
            </a:r>
            <a:r>
              <a:rPr lang="ar-SA" dirty="0" err="1" smtClean="0"/>
              <a:t>الإستهلاكِ</a:t>
            </a:r>
            <a:r>
              <a:rPr lang="ar-SA" dirty="0" smtClean="0"/>
              <a:t> الحاليِ.</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197493"/>
          </a:xfrm>
        </p:spPr>
        <p:txBody>
          <a:bodyPr>
            <a:normAutofit fontScale="85000" lnSpcReduction="20000"/>
          </a:bodyPr>
          <a:lstStyle/>
          <a:p>
            <a:r>
              <a:rPr lang="ar-SA" dirty="0" smtClean="0"/>
              <a:t>تلاعب '' مِنْ البياناتِ. في التحليلِ التجريبيِ، المعطيات الخام في أغلب الأحيان “ مُعَالَجة. '' على سبيل المثال، بمرور الوقت </a:t>
            </a:r>
            <a:r>
              <a:rPr lang="ar-SA" dirty="0" smtClean="0"/>
              <a:t>انحدار </a:t>
            </a:r>
            <a:r>
              <a:rPr lang="ar-SA" dirty="0" smtClean="0"/>
              <a:t>سلسلةِ الذي يَتضمّنُ بياناتَ فصليةَ، مثل هذه البياناتِ تَشتقُّ عادة مِنْ البياناتِ الشهريةِ مِن قِبل ببساطة إضافة ثلاث ملاحظاتَ شهريةَ ويُقسّمُ المبلغَ بحلول الـ3. يُقدّمُ هذا تَوَسُّط </a:t>
            </a:r>
            <a:r>
              <a:rPr lang="en-US" dirty="0" smtClean="0"/>
              <a:t>smoothness </a:t>
            </a:r>
            <a:r>
              <a:rPr lang="ar-SA" dirty="0" smtClean="0"/>
              <a:t>إلى البياناتِ </a:t>
            </a:r>
            <a:r>
              <a:rPr lang="ar-SA" dirty="0" err="1" smtClean="0"/>
              <a:t>بتَبْليل</a:t>
            </a:r>
            <a:r>
              <a:rPr lang="ar-SA" dirty="0" smtClean="0"/>
              <a:t> التقلّباتِ في البياناتِ الشهريةِ. لذا، الرسم البياني الذي يُخطّطُ البياناتَ الفصليةَ تَنْظرُ أنعم كثيرة مِنْ البياناتِ الشهريةِ، وهذا </a:t>
            </a:r>
            <a:r>
              <a:rPr lang="en-US" dirty="0" smtClean="0"/>
              <a:t>smoothness </a:t>
            </a:r>
            <a:r>
              <a:rPr lang="ar-SA" dirty="0" smtClean="0"/>
              <a:t>قَدْ نفسه يُعيرُ إلى </a:t>
            </a:r>
            <a:r>
              <a:rPr lang="en-US" dirty="0" smtClean="0"/>
              <a:t>a </a:t>
            </a:r>
            <a:r>
              <a:rPr lang="ar-SA" dirty="0" smtClean="0"/>
              <a:t>نمط منظّم في </a:t>
            </a:r>
            <a:r>
              <a:rPr lang="ar-SA" dirty="0" err="1" smtClean="0"/>
              <a:t>الإضطراباتِ</a:t>
            </a:r>
            <a:r>
              <a:rPr lang="ar-SA" dirty="0" smtClean="0"/>
              <a:t>، بذلك يُقدّمُ </a:t>
            </a:r>
            <a:r>
              <a:rPr lang="en-US" dirty="0" smtClean="0"/>
              <a:t>autocorrelation.</a:t>
            </a:r>
          </a:p>
          <a:p>
            <a:r>
              <a:rPr lang="ar-SA" dirty="0" smtClean="0"/>
              <a:t>المصدر الآخر للتلاعبِ زيادةُ أَو </a:t>
            </a:r>
            <a:r>
              <a:rPr lang="ar-SA" dirty="0" err="1" smtClean="0"/>
              <a:t>إستنباطُ</a:t>
            </a:r>
            <a:r>
              <a:rPr lang="ar-SA" dirty="0" smtClean="0"/>
              <a:t> البياناتِ. على سبيل المثال، إحصاء سكان السكانِ يُجري كُلّ 10 سَنَواتِ في هذه البلادِ، </a:t>
            </a:r>
            <a:r>
              <a:rPr lang="ar-SA" dirty="0" err="1" smtClean="0"/>
              <a:t>الأخيرون</a:t>
            </a:r>
            <a:r>
              <a:rPr lang="ar-SA" dirty="0" smtClean="0"/>
              <a:t> أنْ يَكُونوا في 2000 والواحد سابقة الذي في 1990. الآن إذا هناك </a:t>
            </a:r>
            <a:r>
              <a:rPr lang="en-US" dirty="0" smtClean="0"/>
              <a:t>a </a:t>
            </a:r>
            <a:r>
              <a:rPr lang="ar-SA" dirty="0" smtClean="0"/>
              <a:t>حاجة للحُصُول على البياناتِ لبضع سَنَة ضمن فترةِ </a:t>
            </a:r>
            <a:r>
              <a:rPr lang="en-US" dirty="0" err="1" smtClean="0"/>
              <a:t>intercensus</a:t>
            </a:r>
            <a:r>
              <a:rPr lang="en-US" dirty="0" smtClean="0"/>
              <a:t> 1990 -2000، </a:t>
            </a:r>
            <a:r>
              <a:rPr lang="ar-SA" dirty="0" smtClean="0"/>
              <a:t>التقليد المعروف أَنْ يُحرّفَ على أساس بَعْض الفرضياتِ الخاصّةِ. كُلّ مثل هذه البياناتِ “ يُدلّكُ '' تقنيات قَدْ تَفْرضُ على البياناتِ </a:t>
            </a:r>
            <a:r>
              <a:rPr lang="en-US" dirty="0" smtClean="0"/>
              <a:t>a </a:t>
            </a:r>
            <a:r>
              <a:rPr lang="ar-SA" dirty="0" smtClean="0"/>
              <a:t>نمط منظّم الذي قَدْ لا يَجدَ في البياناتِ الأصليةِ.</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70000" lnSpcReduction="20000"/>
          </a:bodyPr>
          <a:lstStyle/>
          <a:p>
            <a:r>
              <a:rPr lang="ar-SA" dirty="0" smtClean="0"/>
              <a:t>تحويل بياناتِ. </a:t>
            </a:r>
            <a:r>
              <a:rPr lang="ar-SA" dirty="0" err="1" smtClean="0"/>
              <a:t>إعتبرْ</a:t>
            </a:r>
            <a:r>
              <a:rPr lang="ar-SA" dirty="0" smtClean="0"/>
              <a:t> النموذجَ التاليَ:</a:t>
            </a:r>
          </a:p>
          <a:p>
            <a:r>
              <a:rPr lang="en-US" i="1" dirty="0" err="1" smtClean="0"/>
              <a:t>Y</a:t>
            </a:r>
            <a:r>
              <a:rPr lang="en-US" i="1" baseline="-25000" dirty="0" err="1" smtClean="0"/>
              <a:t>t</a:t>
            </a:r>
            <a:r>
              <a:rPr lang="en-US" i="1" dirty="0" smtClean="0"/>
              <a:t> = </a:t>
            </a:r>
            <a:r>
              <a:rPr lang="el-GR" i="1" dirty="0" smtClean="0"/>
              <a:t>β</a:t>
            </a:r>
            <a:r>
              <a:rPr lang="el-GR" i="1" baseline="-25000" dirty="0" smtClean="0"/>
              <a:t>1</a:t>
            </a:r>
            <a:r>
              <a:rPr lang="el-GR" i="1" dirty="0" smtClean="0"/>
              <a:t> + β</a:t>
            </a:r>
            <a:r>
              <a:rPr lang="el-GR" i="1" baseline="-25000" dirty="0" smtClean="0"/>
              <a:t>2</a:t>
            </a:r>
            <a:r>
              <a:rPr lang="en-US" i="1" dirty="0" err="1" smtClean="0"/>
              <a:t>X</a:t>
            </a:r>
            <a:r>
              <a:rPr lang="en-US" i="1" baseline="-25000" dirty="0" err="1" smtClean="0"/>
              <a:t>t</a:t>
            </a:r>
            <a:r>
              <a:rPr lang="en-US" i="1" baseline="-25000" dirty="0" smtClean="0"/>
              <a:t> </a:t>
            </a:r>
            <a:r>
              <a:rPr lang="en-US" i="1" dirty="0" smtClean="0"/>
              <a:t>+ </a:t>
            </a:r>
            <a:r>
              <a:rPr lang="en-US" i="1" dirty="0" err="1" smtClean="0"/>
              <a:t>u</a:t>
            </a:r>
            <a:r>
              <a:rPr lang="en-US" i="1" baseline="-25000" dirty="0" err="1" smtClean="0"/>
              <a:t>t</a:t>
            </a:r>
            <a:r>
              <a:rPr lang="en-US" i="1" dirty="0" smtClean="0"/>
              <a:t>					(12.1.8)</a:t>
            </a:r>
          </a:p>
          <a:p>
            <a:endParaRPr lang="en-US" dirty="0" smtClean="0"/>
          </a:p>
          <a:p>
            <a:r>
              <a:rPr lang="ar-SA" dirty="0" smtClean="0"/>
              <a:t>حيث، رأي،</a:t>
            </a:r>
            <a:r>
              <a:rPr lang="en-US" i="1" dirty="0" smtClean="0"/>
              <a:t> </a:t>
            </a:r>
            <a:r>
              <a:rPr lang="en-US" i="1" dirty="0" err="1" smtClean="0"/>
              <a:t>Y</a:t>
            </a:r>
            <a:r>
              <a:rPr lang="en-US" i="1" baseline="-25000" dirty="0" err="1" smtClean="0"/>
              <a:t>t</a:t>
            </a:r>
            <a:r>
              <a:rPr lang="en-US" i="1" baseline="-25000" dirty="0" smtClean="0"/>
              <a:t> </a:t>
            </a:r>
            <a:r>
              <a:rPr lang="ar-SA" dirty="0" smtClean="0"/>
              <a:t>= إنفاق </a:t>
            </a:r>
            <a:r>
              <a:rPr lang="ar-SA" dirty="0" err="1" smtClean="0"/>
              <a:t>إستهلاكِ</a:t>
            </a:r>
            <a:r>
              <a:rPr lang="ar-SA" dirty="0" smtClean="0"/>
              <a:t> و</a:t>
            </a:r>
            <a:r>
              <a:rPr lang="en-US" i="1" dirty="0" smtClean="0"/>
              <a:t> </a:t>
            </a:r>
            <a:r>
              <a:rPr lang="en-US" i="1" dirty="0" err="1" smtClean="0"/>
              <a:t>X</a:t>
            </a:r>
            <a:r>
              <a:rPr lang="en-US" i="1" baseline="-25000" dirty="0" err="1" smtClean="0"/>
              <a:t>t</a:t>
            </a:r>
            <a:r>
              <a:rPr lang="ar-SA" dirty="0" smtClean="0"/>
              <a:t> = دخل. منذ (12.1.8) يَصْحُّ في كُلَّ مَرَّةٍ فترة، يَصْحُّ أيضاً في فترةِ الوقتِ السابقةِ، (</a:t>
            </a:r>
            <a:r>
              <a:rPr lang="en-US" dirty="0" smtClean="0"/>
              <a:t>t - 1). </a:t>
            </a:r>
            <a:r>
              <a:rPr lang="ar-SA" dirty="0" smtClean="0"/>
              <a:t>لذا، نحن يُمْكِنُ أَنْ نَكْتبَ (12.1.8) ك:</a:t>
            </a:r>
          </a:p>
          <a:p>
            <a:r>
              <a:rPr lang="en-US" dirty="0" smtClean="0"/>
              <a:t>Yt-1 = </a:t>
            </a:r>
            <a:r>
              <a:rPr lang="ar-SA" dirty="0" smtClean="0"/>
              <a:t>ك 1 + </a:t>
            </a:r>
            <a:r>
              <a:rPr lang="ar-SA" dirty="0" err="1" smtClean="0"/>
              <a:t>ك</a:t>
            </a:r>
            <a:r>
              <a:rPr lang="ar-SA" dirty="0" smtClean="0"/>
              <a:t> 2 </a:t>
            </a:r>
            <a:r>
              <a:rPr lang="en-US" dirty="0" smtClean="0"/>
              <a:t>Xt-1 + ut-1 (12.1.9)</a:t>
            </a:r>
          </a:p>
          <a:p>
            <a:r>
              <a:rPr lang="en-US" dirty="0" smtClean="0"/>
              <a:t>Yt-1، Xt-1، </a:t>
            </a:r>
            <a:r>
              <a:rPr lang="ar-SA" dirty="0" smtClean="0"/>
              <a:t>و</a:t>
            </a:r>
            <a:r>
              <a:rPr lang="en-US" dirty="0" smtClean="0"/>
              <a:t>ut-1 </a:t>
            </a:r>
            <a:r>
              <a:rPr lang="ar-SA" dirty="0" smtClean="0"/>
              <a:t>المعروف بالقِيَمِ المُتلكَّئةِ </a:t>
            </a:r>
            <a:r>
              <a:rPr lang="ar-SA" dirty="0" err="1" smtClean="0"/>
              <a:t>واي</a:t>
            </a:r>
            <a:r>
              <a:rPr lang="ar-SA" dirty="0" smtClean="0"/>
              <a:t>، </a:t>
            </a:r>
            <a:r>
              <a:rPr lang="ar-SA" dirty="0" err="1" smtClean="0"/>
              <a:t>إكس</a:t>
            </a:r>
            <a:r>
              <a:rPr lang="ar-SA" dirty="0" smtClean="0"/>
              <a:t>، </a:t>
            </a:r>
            <a:r>
              <a:rPr lang="ar-SA" dirty="0" err="1" smtClean="0"/>
              <a:t>و</a:t>
            </a:r>
            <a:r>
              <a:rPr lang="en-US" dirty="0" smtClean="0"/>
              <a:t>u، </a:t>
            </a:r>
            <a:r>
              <a:rPr lang="ar-SA" dirty="0" smtClean="0"/>
              <a:t>على التوالي، تَلكّأَ هنا بفترةِ واحدة. الآن إذا نَطْرحُ (12.1.9) مِنْ (12.1.8)، نَحْصلُ عليهم</a:t>
            </a:r>
          </a:p>
          <a:p>
            <a:r>
              <a:rPr lang="ar-SA" dirty="0" smtClean="0"/>
              <a:t>؟ </a:t>
            </a:r>
            <a:r>
              <a:rPr lang="en-US" dirty="0" err="1" smtClean="0"/>
              <a:t>Yt</a:t>
            </a:r>
            <a:r>
              <a:rPr lang="en-US" dirty="0" smtClean="0"/>
              <a:t> = </a:t>
            </a:r>
            <a:r>
              <a:rPr lang="ar-SA" dirty="0" smtClean="0"/>
              <a:t>ك 2؟ </a:t>
            </a:r>
            <a:r>
              <a:rPr lang="en-US" dirty="0" err="1" smtClean="0"/>
              <a:t>Xt</a:t>
            </a:r>
            <a:r>
              <a:rPr lang="en-US" dirty="0" smtClean="0"/>
              <a:t> +؟ </a:t>
            </a:r>
            <a:r>
              <a:rPr lang="en-US" dirty="0" err="1" smtClean="0"/>
              <a:t>ut</a:t>
            </a:r>
            <a:r>
              <a:rPr lang="en-US" dirty="0" smtClean="0"/>
              <a:t> (12.1.10)</a:t>
            </a:r>
          </a:p>
          <a:p>
            <a:r>
              <a:rPr lang="ar-SA" dirty="0" smtClean="0"/>
              <a:t>أين؟ ، المعروف بمشغلِ </a:t>
            </a:r>
            <a:r>
              <a:rPr lang="ar-SA" dirty="0" err="1" smtClean="0"/>
              <a:t>الإختلافِ</a:t>
            </a:r>
            <a:r>
              <a:rPr lang="ar-SA" dirty="0" smtClean="0"/>
              <a:t> الأولِ، يُخبرُنا لأَخْذ </a:t>
            </a:r>
            <a:r>
              <a:rPr lang="ar-SA" dirty="0" err="1" smtClean="0"/>
              <a:t>الإختلافاتِ</a:t>
            </a:r>
            <a:r>
              <a:rPr lang="ar-SA" dirty="0" smtClean="0"/>
              <a:t> المتعاقبةِ مِنْ المتغيّراتِ موضع السّؤال. هكذا، </a:t>
            </a:r>
            <a:r>
              <a:rPr lang="en-US" dirty="0" err="1" smtClean="0"/>
              <a:t>Yt</a:t>
            </a:r>
            <a:r>
              <a:rPr lang="en-US" dirty="0" smtClean="0"/>
              <a:t> = (</a:t>
            </a:r>
            <a:r>
              <a:rPr lang="en-US" dirty="0" err="1" smtClean="0"/>
              <a:t>Yt</a:t>
            </a:r>
            <a:r>
              <a:rPr lang="en-US" dirty="0" smtClean="0"/>
              <a:t> - Yt-1)، </a:t>
            </a:r>
            <a:r>
              <a:rPr lang="en-US" dirty="0" err="1" smtClean="0"/>
              <a:t>Xt</a:t>
            </a:r>
            <a:r>
              <a:rPr lang="en-US" dirty="0" smtClean="0"/>
              <a:t> = (</a:t>
            </a:r>
            <a:r>
              <a:rPr lang="en-US" dirty="0" err="1" smtClean="0"/>
              <a:t>Xt</a:t>
            </a:r>
            <a:r>
              <a:rPr lang="en-US" dirty="0" smtClean="0"/>
              <a:t> - Xt-1)، </a:t>
            </a:r>
            <a:r>
              <a:rPr lang="ar-SA" dirty="0" smtClean="0"/>
              <a:t>و</a:t>
            </a:r>
            <a:r>
              <a:rPr lang="en-US" dirty="0" err="1" smtClean="0"/>
              <a:t>ut</a:t>
            </a:r>
            <a:r>
              <a:rPr lang="en-US" dirty="0" smtClean="0"/>
              <a:t> = (</a:t>
            </a:r>
            <a:r>
              <a:rPr lang="en-US" dirty="0" err="1" smtClean="0"/>
              <a:t>ut</a:t>
            </a:r>
            <a:r>
              <a:rPr lang="en-US" dirty="0" smtClean="0"/>
              <a:t> - ut-1). </a:t>
            </a:r>
            <a:r>
              <a:rPr lang="ar-SA" dirty="0" smtClean="0"/>
              <a:t>للأغراضِ التجريبيةِ، نَكْتبُ (12.1.10) </a:t>
            </a:r>
            <a:r>
              <a:rPr lang="ar-SA" dirty="0" err="1" smtClean="0"/>
              <a:t>ك</a:t>
            </a:r>
            <a:endParaRPr lang="ar-SA" dirty="0" smtClean="0"/>
          </a:p>
          <a:p>
            <a:r>
              <a:rPr lang="en-US" dirty="0" err="1" smtClean="0"/>
              <a:t>Yt</a:t>
            </a:r>
            <a:r>
              <a:rPr lang="en-US" dirty="0" smtClean="0"/>
              <a:t> = </a:t>
            </a:r>
            <a:r>
              <a:rPr lang="ar-SA" dirty="0" smtClean="0"/>
              <a:t>ك 2 </a:t>
            </a:r>
            <a:r>
              <a:rPr lang="en-US" dirty="0" err="1" smtClean="0"/>
              <a:t>Xt</a:t>
            </a:r>
            <a:r>
              <a:rPr lang="en-US" dirty="0" smtClean="0"/>
              <a:t> + </a:t>
            </a:r>
            <a:r>
              <a:rPr lang="en-US" dirty="0" err="1" smtClean="0"/>
              <a:t>vt</a:t>
            </a:r>
            <a:r>
              <a:rPr lang="en-US" dirty="0" smtClean="0"/>
              <a:t> (12.1.11)</a:t>
            </a:r>
          </a:p>
          <a:p>
            <a:r>
              <a:rPr lang="ar-SA" dirty="0" smtClean="0"/>
              <a:t>حيث </a:t>
            </a:r>
            <a:r>
              <a:rPr lang="en-US" dirty="0" err="1" smtClean="0"/>
              <a:t>vt</a:t>
            </a:r>
            <a:r>
              <a:rPr lang="en-US" dirty="0" smtClean="0"/>
              <a:t> = </a:t>
            </a:r>
            <a:r>
              <a:rPr lang="en-US" dirty="0" err="1" smtClean="0"/>
              <a:t>ut</a:t>
            </a:r>
            <a:r>
              <a:rPr lang="en-US" dirty="0" smtClean="0"/>
              <a:t> = (</a:t>
            </a:r>
            <a:r>
              <a:rPr lang="en-US" dirty="0" err="1" smtClean="0"/>
              <a:t>ut</a:t>
            </a:r>
            <a:r>
              <a:rPr lang="en-US" dirty="0" smtClean="0"/>
              <a:t> - ut-1).</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smtClean="0"/>
              <a:t>معادلة (12.1.9) المعروفة بالشكلِ المستويِ </a:t>
            </a:r>
            <a:r>
              <a:rPr lang="ar-SA" dirty="0" err="1" smtClean="0"/>
              <a:t>و</a:t>
            </a:r>
            <a:r>
              <a:rPr lang="en-US" dirty="0" smtClean="0"/>
              <a:t>Eq. (12.1.10) </a:t>
            </a:r>
            <a:r>
              <a:rPr lang="ar-SA" dirty="0" smtClean="0"/>
              <a:t>المعروف </a:t>
            </a:r>
            <a:r>
              <a:rPr lang="ar-SA" dirty="0" err="1" smtClean="0"/>
              <a:t>ب</a:t>
            </a:r>
            <a:r>
              <a:rPr lang="ar-SA" dirty="0" smtClean="0"/>
              <a:t>(أول) شكل </a:t>
            </a:r>
            <a:r>
              <a:rPr lang="ar-SA" dirty="0" err="1" smtClean="0"/>
              <a:t>إختلافِ</a:t>
            </a:r>
            <a:r>
              <a:rPr lang="ar-SA" dirty="0" smtClean="0"/>
              <a:t>. كلتا الأشكال تَستعملُ في أغلب الأحيان في التحليلِ التجريبيِ. على سبيل المثال، إذا في (12.1.9) </a:t>
            </a:r>
            <a:r>
              <a:rPr lang="ar-SA" dirty="0" err="1" smtClean="0"/>
              <a:t>واي</a:t>
            </a:r>
            <a:r>
              <a:rPr lang="ar-SA" dirty="0" smtClean="0"/>
              <a:t> </a:t>
            </a:r>
            <a:r>
              <a:rPr lang="ar-SA" dirty="0" err="1" smtClean="0"/>
              <a:t>وإكس</a:t>
            </a:r>
            <a:r>
              <a:rPr lang="ar-SA" dirty="0" smtClean="0"/>
              <a:t> يُمثّلُ لوغاريتماتَ الإنفاقِ ودخلِ </a:t>
            </a:r>
            <a:r>
              <a:rPr lang="ar-SA" dirty="0" err="1" smtClean="0"/>
              <a:t>الإستهلاكِ</a:t>
            </a:r>
            <a:r>
              <a:rPr lang="ar-SA" dirty="0" smtClean="0"/>
              <a:t>، ثمّ في (12.1.10) </a:t>
            </a:r>
            <a:r>
              <a:rPr lang="ar-SA" dirty="0" err="1" smtClean="0"/>
              <a:t>واي</a:t>
            </a:r>
            <a:r>
              <a:rPr lang="ar-SA" dirty="0" smtClean="0"/>
              <a:t> </a:t>
            </a:r>
            <a:r>
              <a:rPr lang="ar-SA" dirty="0" err="1" smtClean="0"/>
              <a:t>وإكس</a:t>
            </a:r>
            <a:r>
              <a:rPr lang="ar-SA" dirty="0" smtClean="0"/>
              <a:t> سَيُمثّلُ التغييراتَ في سجلاتِ الإنفاقِ ودخلِ </a:t>
            </a:r>
            <a:r>
              <a:rPr lang="ar-SA" dirty="0" err="1" smtClean="0"/>
              <a:t>الإستهلاكِ</a:t>
            </a:r>
            <a:r>
              <a:rPr lang="ar-SA" dirty="0" smtClean="0"/>
              <a:t>. لكن كما نَعْرفُ , </a:t>
            </a:r>
            <a:r>
              <a:rPr lang="en-US" dirty="0" smtClean="0"/>
              <a:t>a </a:t>
            </a:r>
            <a:r>
              <a:rPr lang="ar-SA" dirty="0" smtClean="0"/>
              <a:t>يَتغيّرُ في سجلِّ </a:t>
            </a:r>
            <a:r>
              <a:rPr lang="en-US" dirty="0" smtClean="0"/>
              <a:t>a </a:t>
            </a:r>
            <a:r>
              <a:rPr lang="ar-SA" dirty="0" smtClean="0"/>
              <a:t>متغيّر </a:t>
            </a:r>
            <a:r>
              <a:rPr lang="en-US" dirty="0" smtClean="0"/>
              <a:t>a </a:t>
            </a:r>
            <a:r>
              <a:rPr lang="ar-SA" dirty="0" smtClean="0"/>
              <a:t>تغيير نسبي، أَو </a:t>
            </a:r>
            <a:r>
              <a:rPr lang="en-US" dirty="0" smtClean="0"/>
              <a:t>a </a:t>
            </a:r>
            <a:r>
              <a:rPr lang="ar-SA" dirty="0" smtClean="0"/>
              <a:t>تغيير نسبة مئويةِ، إذا المُشكِّلِ مُضَاعَفُ بحلول الـ100. لذا، بدلاً مِنْ أنْ يَدْرسَ العِلاقاتَ بين المتغيّراتِ في الشكلِ المستويِ، نحن قَدْ نُهتَمُّ بعِلاقاتِهم في شكلِ النمو.</a:t>
            </a:r>
          </a:p>
          <a:p>
            <a:r>
              <a:rPr lang="ar-SA" dirty="0" smtClean="0"/>
              <a:t>الآن إذا تعبيرِ الخطأَ في (12.1.8) يَرضي فرضياتَ أو إل </a:t>
            </a:r>
            <a:r>
              <a:rPr lang="ar-SA" dirty="0" err="1" smtClean="0"/>
              <a:t>إس</a:t>
            </a:r>
            <a:r>
              <a:rPr lang="ar-SA" dirty="0" smtClean="0"/>
              <a:t> القياسية، خصوصاً فرضية لا </a:t>
            </a:r>
            <a:r>
              <a:rPr lang="en-US" dirty="0" smtClean="0"/>
              <a:t>autocorrelation، </a:t>
            </a:r>
            <a:r>
              <a:rPr lang="ar-SA" dirty="0" smtClean="0"/>
              <a:t>هو يُمْكِنُ أَنْ يُشوّفَ بأنّ تعبيرَ الخطأَ </a:t>
            </a:r>
            <a:r>
              <a:rPr lang="en-US" dirty="0" err="1" smtClean="0"/>
              <a:t>vt</a:t>
            </a:r>
            <a:r>
              <a:rPr lang="en-US" dirty="0" smtClean="0"/>
              <a:t> </a:t>
            </a:r>
            <a:r>
              <a:rPr lang="ar-SA" dirty="0" smtClean="0"/>
              <a:t>في (12.1.11) </a:t>
            </a:r>
            <a:r>
              <a:rPr lang="en-US" dirty="0" err="1" smtClean="0"/>
              <a:t>autocorrelated</a:t>
            </a:r>
            <a:r>
              <a:rPr lang="en-US" dirty="0" smtClean="0"/>
              <a:t>. </a:t>
            </a:r>
            <a:r>
              <a:rPr lang="ar-SA" dirty="0" smtClean="0"/>
              <a:t>هو قَدْ يُلاحظُ هنا بأنّ يُشكّلُ مثل (12.1.11) المعروف بنماذجِ </a:t>
            </a:r>
            <a:r>
              <a:rPr lang="ar-SA" dirty="0" smtClean="0"/>
              <a:t>الانحدار </a:t>
            </a:r>
            <a:r>
              <a:rPr lang="ar-SA" dirty="0" err="1" smtClean="0"/>
              <a:t>الديناميةِ</a:t>
            </a:r>
            <a:r>
              <a:rPr lang="ar-SA" dirty="0" smtClean="0"/>
              <a:t>، تلك، نماذج التي تَتضمّنُ </a:t>
            </a:r>
            <a:r>
              <a:rPr lang="en-US" dirty="0" err="1" smtClean="0"/>
              <a:t>regressands</a:t>
            </a:r>
            <a:r>
              <a:rPr lang="en-US" dirty="0" smtClean="0"/>
              <a:t> </a:t>
            </a:r>
            <a:r>
              <a:rPr lang="ar-SA" dirty="0" err="1" smtClean="0"/>
              <a:t>مُتلكَّأ</a:t>
            </a:r>
            <a:r>
              <a:rPr lang="ar-SA" dirty="0" smtClean="0"/>
              <a:t>.</a:t>
            </a:r>
          </a:p>
          <a:p>
            <a:r>
              <a:rPr lang="ar-SA" dirty="0" smtClean="0"/>
              <a:t>إنّ نقطةَ المثالِ السَابِقِ بأنّ أحياناً </a:t>
            </a:r>
            <a:r>
              <a:rPr lang="en-US" dirty="0" smtClean="0"/>
              <a:t>autocorrelation </a:t>
            </a:r>
            <a:r>
              <a:rPr lang="ar-SA" dirty="0" smtClean="0"/>
              <a:t>قَدْ يُقنَعُ كنتيجة لتَحَوُّل النموذجِ الأصليِ.</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10000"/>
          </a:bodyPr>
          <a:lstStyle/>
          <a:p>
            <a:r>
              <a:rPr lang="en-US" dirty="0" smtClean="0"/>
              <a:t>8. </a:t>
            </a:r>
            <a:r>
              <a:rPr lang="en-US" dirty="0" err="1" smtClean="0"/>
              <a:t>Nonstationarity</a:t>
            </a:r>
            <a:r>
              <a:rPr lang="en-US" dirty="0" smtClean="0"/>
              <a:t>. </a:t>
            </a:r>
            <a:r>
              <a:rPr lang="ar-SA" dirty="0" smtClean="0"/>
              <a:t>ذَكرنَا في فصلِ 1 بأنّ، بينما تَعَامُل مع بياناتِ متوالية زمنيةِ، نحن يَجِبُ أَنْ نَكتشفَ إذا </a:t>
            </a:r>
            <a:r>
              <a:rPr lang="en-US" dirty="0" smtClean="0"/>
              <a:t>a </a:t>
            </a:r>
            <a:r>
              <a:rPr lang="ar-SA" dirty="0" smtClean="0"/>
              <a:t>متوالية زمنية مُعطية ثابتةُ.</a:t>
            </a:r>
          </a:p>
          <a:p>
            <a:r>
              <a:rPr lang="en-US" dirty="0" smtClean="0"/>
              <a:t>a </a:t>
            </a:r>
            <a:r>
              <a:rPr lang="ar-SA" dirty="0" smtClean="0"/>
              <a:t>متوالية زمنية ثابتةُ إذا خصائصِها (ومثال على ذلك: -، متوسط، خلاف، وتغاير) ثابتَ وقتِ؛ ذلك، هم لا يُبدّلونَ وقتَ. إذا تلك لَيستْ الحالةَ، عِنْدَنا </a:t>
            </a:r>
            <a:r>
              <a:rPr lang="en-US" dirty="0" smtClean="0"/>
              <a:t>a </a:t>
            </a:r>
            <a:r>
              <a:rPr lang="ar-SA" dirty="0" smtClean="0"/>
              <a:t>متوالية زمنية غير ثابتة. في </a:t>
            </a:r>
            <a:r>
              <a:rPr lang="en-US" dirty="0" smtClean="0"/>
              <a:t>a </a:t>
            </a:r>
            <a:r>
              <a:rPr lang="ar-SA" dirty="0" smtClean="0"/>
              <a:t>نموذج </a:t>
            </a:r>
            <a:r>
              <a:rPr lang="ar-SA" dirty="0" smtClean="0"/>
              <a:t>انحدار </a:t>
            </a:r>
            <a:r>
              <a:rPr lang="ar-SA" dirty="0" smtClean="0"/>
              <a:t>مثل</a:t>
            </a:r>
          </a:p>
          <a:p>
            <a:r>
              <a:rPr lang="en-US" dirty="0" err="1" smtClean="0"/>
              <a:t>Yt</a:t>
            </a:r>
            <a:r>
              <a:rPr lang="en-US" dirty="0" smtClean="0"/>
              <a:t> = </a:t>
            </a:r>
            <a:r>
              <a:rPr lang="ar-SA" dirty="0" smtClean="0"/>
              <a:t>ك 1 + </a:t>
            </a:r>
            <a:r>
              <a:rPr lang="ar-SA" dirty="0" err="1" smtClean="0"/>
              <a:t>ك</a:t>
            </a:r>
            <a:r>
              <a:rPr lang="ar-SA" dirty="0" smtClean="0"/>
              <a:t> 2 </a:t>
            </a:r>
            <a:r>
              <a:rPr lang="en-US" dirty="0" err="1" smtClean="0"/>
              <a:t>Xt</a:t>
            </a:r>
            <a:r>
              <a:rPr lang="en-US" dirty="0" smtClean="0"/>
              <a:t> + </a:t>
            </a:r>
            <a:r>
              <a:rPr lang="en-US" dirty="0" err="1" smtClean="0"/>
              <a:t>ut</a:t>
            </a:r>
            <a:r>
              <a:rPr lang="en-US" dirty="0" smtClean="0"/>
              <a:t> (12.1.8)</a:t>
            </a:r>
          </a:p>
          <a:p>
            <a:r>
              <a:rPr lang="ar-SA" dirty="0" smtClean="0"/>
              <a:t>هو محتملُ جداً الذي كلا </a:t>
            </a:r>
            <a:r>
              <a:rPr lang="ar-SA" dirty="0" err="1" smtClean="0"/>
              <a:t>واي</a:t>
            </a:r>
            <a:r>
              <a:rPr lang="ar-SA" dirty="0" smtClean="0"/>
              <a:t> </a:t>
            </a:r>
            <a:r>
              <a:rPr lang="ar-SA" dirty="0" err="1" smtClean="0"/>
              <a:t>وإكس</a:t>
            </a:r>
            <a:r>
              <a:rPr lang="ar-SA" dirty="0" smtClean="0"/>
              <a:t> غير ثابت ولذا الخطأَ </a:t>
            </a:r>
            <a:r>
              <a:rPr lang="en-US" dirty="0" smtClean="0"/>
              <a:t>u </a:t>
            </a:r>
            <a:r>
              <a:rPr lang="ar-SA" dirty="0" smtClean="0"/>
              <a:t>غيرُ ثابتُ أيضاً. في تلك الحالةِ، تعبير الخطأَ سَيَعْرضُ </a:t>
            </a:r>
            <a:r>
              <a:rPr lang="en-US" dirty="0" smtClean="0"/>
              <a:t>autocorrelation.</a:t>
            </a:r>
          </a:p>
          <a:p>
            <a:r>
              <a:rPr lang="ar-SA" dirty="0" smtClean="0"/>
              <a:t>يجب ملاحظة أيضاً الذي </a:t>
            </a:r>
            <a:r>
              <a:rPr lang="en-US" dirty="0" smtClean="0"/>
              <a:t>autocorrelation </a:t>
            </a:r>
            <a:r>
              <a:rPr lang="ar-SA" dirty="0" smtClean="0"/>
              <a:t>يُمكنُ أَنْ يَكُونَ إيجابيَ (رقم 12.3 </a:t>
            </a:r>
            <a:r>
              <a:rPr lang="en-US" dirty="0" smtClean="0"/>
              <a:t>a) </a:t>
            </a:r>
            <a:r>
              <a:rPr lang="ar-SA" dirty="0" smtClean="0"/>
              <a:t>بالإضافة إلى سلبيِ، بالرغم من أن أكثر المتوالية الزمنيةِ </a:t>
            </a:r>
            <a:r>
              <a:rPr lang="ar-SA" dirty="0" err="1" smtClean="0"/>
              <a:t>الإقتصاديةِ</a:t>
            </a:r>
            <a:r>
              <a:rPr lang="ar-SA" dirty="0" smtClean="0"/>
              <a:t> تَعْرضُ </a:t>
            </a:r>
            <a:r>
              <a:rPr lang="en-US" dirty="0" smtClean="0"/>
              <a:t>autocorrelation </a:t>
            </a:r>
            <a:r>
              <a:rPr lang="ar-SA" dirty="0" smtClean="0"/>
              <a:t>إيجابي عموماً لأن معظمهم أمّا يَتحرّكُ صاعدةً أَو تحتيَ على فتراتِ الوقتِ الممتدةِ ولا حركةُ المستند القانوني </a:t>
            </a:r>
            <a:r>
              <a:rPr lang="ar-SA" dirty="0" err="1" smtClean="0"/>
              <a:t>أِ</a:t>
            </a:r>
            <a:r>
              <a:rPr lang="ar-SA" dirty="0" smtClean="0"/>
              <a:t> الثابتةِ في أقصى وأدنى مثل ذلك المعروضِ في الرقمِ 12.3 </a:t>
            </a:r>
            <a:r>
              <a:rPr lang="en-US" dirty="0" smtClean="0"/>
              <a:t>b</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Picture 4"/>
          <p:cNvPicPr>
            <a:picLocks noGrp="1" noChangeAspect="1" noChangeArrowheads="1"/>
          </p:cNvPicPr>
          <p:nvPr>
            <p:ph idx="1"/>
          </p:nvPr>
        </p:nvPicPr>
        <p:blipFill>
          <a:blip r:embed="rId2"/>
          <a:srcRect/>
          <a:stretch>
            <a:fillRect/>
          </a:stretch>
        </p:blipFill>
        <p:spPr bwMode="auto">
          <a:xfrm>
            <a:off x="357159" y="1214422"/>
            <a:ext cx="8215370" cy="4911741"/>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r>
              <a:rPr lang="ar-SA" dirty="0" smtClean="0"/>
              <a:t>ماذا يَحْدثُ إلى مقدّري أو إل </a:t>
            </a:r>
            <a:r>
              <a:rPr lang="ar-SA" dirty="0" err="1" smtClean="0"/>
              <a:t>إس</a:t>
            </a:r>
            <a:r>
              <a:rPr lang="ar-SA" dirty="0" smtClean="0"/>
              <a:t> وخلافاتهم إذا نُقدّمْ </a:t>
            </a:r>
            <a:r>
              <a:rPr lang="en-US" dirty="0" smtClean="0"/>
              <a:t>autocorrelation </a:t>
            </a:r>
            <a:r>
              <a:rPr lang="ar-SA" dirty="0" smtClean="0"/>
              <a:t>في </a:t>
            </a:r>
            <a:r>
              <a:rPr lang="ar-SA" dirty="0" err="1" smtClean="0"/>
              <a:t>الإضطراباتِ</a:t>
            </a:r>
            <a:r>
              <a:rPr lang="ar-SA" dirty="0" smtClean="0"/>
              <a:t> مِن قِبل على </a:t>
            </a:r>
            <a:r>
              <a:rPr lang="ar-SA" dirty="0" err="1" smtClean="0"/>
              <a:t>إفتراض</a:t>
            </a:r>
            <a:r>
              <a:rPr lang="ar-SA" dirty="0" smtClean="0"/>
              <a:t> أنَّ إي (</a:t>
            </a:r>
            <a:r>
              <a:rPr lang="en-US" dirty="0" err="1" smtClean="0"/>
              <a:t>utut</a:t>
            </a:r>
            <a:r>
              <a:rPr lang="en-US" dirty="0" smtClean="0"/>
              <a:t>؟ 0 (s؟ 0) </a:t>
            </a:r>
            <a:r>
              <a:rPr lang="ar-SA" dirty="0" smtClean="0"/>
              <a:t>لكن يَحتفظُ بكُلّ الفرضيات الأخرى للنموذجِ الكلاسيكيِ؟ نَرْجعُ مرةً أخرى إلى نموذجِ </a:t>
            </a:r>
            <a:r>
              <a:rPr lang="ar-SA" dirty="0" smtClean="0"/>
              <a:t>انحدار </a:t>
            </a:r>
            <a:r>
              <a:rPr lang="ar-SA" dirty="0" smtClean="0"/>
              <a:t>المتغيّرِينِ لتَوضيح الأفكارِ الأساسيةِ تَضمّنتْ، يعني،</a:t>
            </a:r>
          </a:p>
          <a:p>
            <a:r>
              <a:rPr lang="en-US" dirty="0" err="1" smtClean="0"/>
              <a:t>Yt</a:t>
            </a:r>
            <a:r>
              <a:rPr lang="en-US" dirty="0" smtClean="0"/>
              <a:t> = </a:t>
            </a:r>
            <a:r>
              <a:rPr lang="ar-SA" dirty="0" smtClean="0"/>
              <a:t>ك 1 + </a:t>
            </a:r>
            <a:r>
              <a:rPr lang="ar-SA" dirty="0" err="1" smtClean="0"/>
              <a:t>ك</a:t>
            </a:r>
            <a:r>
              <a:rPr lang="ar-SA" dirty="0" smtClean="0"/>
              <a:t> 2 </a:t>
            </a:r>
            <a:r>
              <a:rPr lang="en-US" dirty="0" err="1" smtClean="0"/>
              <a:t>Xt</a:t>
            </a:r>
            <a:r>
              <a:rPr lang="en-US" dirty="0" smtClean="0"/>
              <a:t> + </a:t>
            </a:r>
            <a:r>
              <a:rPr lang="en-US" dirty="0" err="1" smtClean="0"/>
              <a:t>ut</a:t>
            </a:r>
            <a:r>
              <a:rPr lang="en-US" dirty="0" smtClean="0"/>
              <a:t>.</a:t>
            </a:r>
          </a:p>
          <a:p>
            <a:r>
              <a:rPr lang="ar-SA" dirty="0" smtClean="0"/>
              <a:t>لإحْراز أيّ تقدّم، نحن يَجِبُ أَنْ نَفترضَ الآليةَ التي تُولّدُ </a:t>
            </a:r>
            <a:r>
              <a:rPr lang="en-US" dirty="0" err="1" smtClean="0"/>
              <a:t>ut</a:t>
            </a:r>
            <a:r>
              <a:rPr lang="en-US" dirty="0" smtClean="0"/>
              <a:t>، </a:t>
            </a:r>
            <a:r>
              <a:rPr lang="ar-SA" dirty="0" err="1" smtClean="0"/>
              <a:t>لإي</a:t>
            </a:r>
            <a:r>
              <a:rPr lang="ar-SA" dirty="0" smtClean="0"/>
              <a:t> (</a:t>
            </a:r>
            <a:r>
              <a:rPr lang="en-US" dirty="0" err="1" smtClean="0"/>
              <a:t>utut</a:t>
            </a:r>
            <a:r>
              <a:rPr lang="en-US" dirty="0" smtClean="0"/>
              <a:t> +s)؟ 0 (s؟ 0) </a:t>
            </a:r>
            <a:r>
              <a:rPr lang="ar-SA" dirty="0" smtClean="0"/>
              <a:t>عامُّ جداً فرضيةُ أيّ </a:t>
            </a:r>
            <a:r>
              <a:rPr lang="ar-SA" dirty="0" err="1" smtClean="0"/>
              <a:t>إستعمال</a:t>
            </a:r>
            <a:r>
              <a:rPr lang="ar-SA" dirty="0" smtClean="0"/>
              <a:t> عملي. ك</a:t>
            </a:r>
            <a:r>
              <a:rPr lang="en-US" dirty="0" smtClean="0"/>
              <a:t>a </a:t>
            </a:r>
            <a:r>
              <a:rPr lang="ar-SA" dirty="0" smtClean="0"/>
              <a:t>نقطة بداية، أَو تقريب أول، واحد يُمْكِنُ أَنْ يَفترضَ بأنّ </a:t>
            </a:r>
            <a:r>
              <a:rPr lang="ar-SA" dirty="0" err="1" smtClean="0"/>
              <a:t>الإضطرابَ</a:t>
            </a:r>
            <a:r>
              <a:rPr lang="ar-SA" dirty="0" smtClean="0"/>
              <a:t>، أَو خطأ، شروط مُوَلَّدة بالآليةِ التاليةِ.</a:t>
            </a:r>
          </a:p>
          <a:p>
            <a:r>
              <a:rPr lang="en-US" dirty="0" err="1" smtClean="0"/>
              <a:t>ut</a:t>
            </a:r>
            <a:r>
              <a:rPr lang="en-US" dirty="0" smtClean="0"/>
              <a:t> =؟ ut-1 + et -1 &lt;؟ &lt;1 (12.2.1)</a:t>
            </a:r>
          </a:p>
          <a:p>
            <a:r>
              <a:rPr lang="ar-SA" dirty="0" smtClean="0"/>
              <a:t>أين؟ (= </a:t>
            </a:r>
            <a:r>
              <a:rPr lang="en-US" dirty="0" smtClean="0"/>
              <a:t>rho) </a:t>
            </a:r>
            <a:r>
              <a:rPr lang="ar-SA" dirty="0" smtClean="0"/>
              <a:t>المعروف بمعاملِ </a:t>
            </a:r>
            <a:r>
              <a:rPr lang="en-US" dirty="0" err="1" smtClean="0"/>
              <a:t>autocovariance</a:t>
            </a:r>
            <a:r>
              <a:rPr lang="en-US" dirty="0" smtClean="0"/>
              <a:t> </a:t>
            </a:r>
            <a:r>
              <a:rPr lang="ar-SA" dirty="0" smtClean="0"/>
              <a:t>وحيث أنَّ </a:t>
            </a:r>
            <a:r>
              <a:rPr lang="en-US" dirty="0" smtClean="0"/>
              <a:t>et </a:t>
            </a:r>
            <a:r>
              <a:rPr lang="ar-SA" dirty="0" err="1" smtClean="0"/>
              <a:t>إضطرابَ</a:t>
            </a:r>
            <a:r>
              <a:rPr lang="ar-SA" dirty="0" smtClean="0"/>
              <a:t> </a:t>
            </a:r>
            <a:r>
              <a:rPr lang="en-US" dirty="0" smtClean="0"/>
              <a:t>stochastic </a:t>
            </a:r>
            <a:r>
              <a:rPr lang="ar-SA" dirty="0" smtClean="0"/>
              <a:t>يُعيّنُ مثل هذه بأنّ أرضتْ فرضياتَ أو إل </a:t>
            </a:r>
            <a:r>
              <a:rPr lang="ar-SA" dirty="0" err="1" smtClean="0"/>
              <a:t>إس</a:t>
            </a:r>
            <a:r>
              <a:rPr lang="ar-SA" dirty="0" smtClean="0"/>
              <a:t> القياسية، يعني،</a:t>
            </a:r>
          </a:p>
          <a:p>
            <a:r>
              <a:rPr lang="ar-SA" dirty="0" smtClean="0"/>
              <a:t>إي (</a:t>
            </a:r>
            <a:r>
              <a:rPr lang="en-US" dirty="0" smtClean="0"/>
              <a:t>et) = 0</a:t>
            </a:r>
          </a:p>
          <a:p>
            <a:r>
              <a:rPr lang="en-US" dirty="0" err="1" smtClean="0"/>
              <a:t>var</a:t>
            </a:r>
            <a:r>
              <a:rPr lang="en-US" dirty="0" smtClean="0"/>
              <a:t> (et) = s 2 e (12.2.2)</a:t>
            </a:r>
          </a:p>
          <a:p>
            <a:r>
              <a:rPr lang="en-US" dirty="0" err="1" smtClean="0"/>
              <a:t>cov</a:t>
            </a:r>
            <a:r>
              <a:rPr lang="en-US" dirty="0" smtClean="0"/>
              <a:t> (et , </a:t>
            </a:r>
            <a:r>
              <a:rPr lang="en-US" dirty="0" err="1" smtClean="0"/>
              <a:t>et+s</a:t>
            </a:r>
            <a:r>
              <a:rPr lang="en-US" dirty="0" smtClean="0"/>
              <a:t>) = 0 s؟ 0</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20000"/>
          </a:bodyPr>
          <a:lstStyle/>
          <a:p>
            <a:r>
              <a:rPr lang="ar-SA" dirty="0" smtClean="0"/>
              <a:t>في أدبِ الهندسة، تعبير خطأِ بالملكياتِ السَابِقةِ تُدْعَى في أغلب الأحيان </a:t>
            </a:r>
            <a:r>
              <a:rPr lang="en-US" dirty="0" smtClean="0"/>
              <a:t>a </a:t>
            </a:r>
            <a:r>
              <a:rPr lang="ar-SA" dirty="0" smtClean="0"/>
              <a:t>تعبير خطأِ ضوضاءِ أبيضِ. الذي (12.2.1) مسلّمات بأنّ القيمةِ مِنْ تعبيرِ </a:t>
            </a:r>
            <a:r>
              <a:rPr lang="ar-SA" dirty="0" err="1" smtClean="0"/>
              <a:t>الإضطرابَ</a:t>
            </a:r>
            <a:r>
              <a:rPr lang="ar-SA" dirty="0" smtClean="0"/>
              <a:t> في الفترةِ </a:t>
            </a:r>
            <a:r>
              <a:rPr lang="en-US" dirty="0" smtClean="0"/>
              <a:t>t </a:t>
            </a:r>
            <a:r>
              <a:rPr lang="ar-SA" dirty="0" smtClean="0"/>
              <a:t>مساويةُ إلى </a:t>
            </a:r>
            <a:r>
              <a:rPr lang="en-US" dirty="0" smtClean="0"/>
              <a:t>rho </a:t>
            </a:r>
            <a:r>
              <a:rPr lang="ar-SA" dirty="0" smtClean="0"/>
              <a:t>تُوقّتُ قيمتَها في الفترةِ السابقةِ زائداً </a:t>
            </a:r>
            <a:r>
              <a:rPr lang="en-US" dirty="0" smtClean="0"/>
              <a:t>a </a:t>
            </a:r>
            <a:r>
              <a:rPr lang="ar-SA" dirty="0" smtClean="0"/>
              <a:t>تعبير خطأِ عشوائيِ تماماً.</a:t>
            </a:r>
          </a:p>
          <a:p>
            <a:r>
              <a:rPr lang="ar-SA" dirty="0" smtClean="0"/>
              <a:t>إنّ المخططَ (12.2.1) المعروف </a:t>
            </a:r>
            <a:r>
              <a:rPr lang="ar-SA" dirty="0" err="1" smtClean="0"/>
              <a:t>ب</a:t>
            </a:r>
            <a:r>
              <a:rPr lang="en-US" dirty="0" smtClean="0"/>
              <a:t>Markov </a:t>
            </a:r>
            <a:r>
              <a:rPr lang="ar-SA" dirty="0" smtClean="0"/>
              <a:t>يَطْلبُ </a:t>
            </a:r>
            <a:r>
              <a:rPr lang="en-US" dirty="0" smtClean="0"/>
              <a:t>autoregressive </a:t>
            </a:r>
            <a:r>
              <a:rPr lang="ar-SA" dirty="0" smtClean="0"/>
              <a:t>أولاً</a:t>
            </a:r>
          </a:p>
          <a:p>
            <a:r>
              <a:rPr lang="ar-SA" dirty="0" smtClean="0"/>
              <a:t>المخطط، أَو ببساطة </a:t>
            </a:r>
            <a:r>
              <a:rPr lang="en-US" dirty="0" smtClean="0"/>
              <a:t>a </a:t>
            </a:r>
            <a:r>
              <a:rPr lang="ar-SA" dirty="0" smtClean="0"/>
              <a:t>طلب أول </a:t>
            </a:r>
            <a:r>
              <a:rPr lang="en-US" dirty="0" smtClean="0"/>
              <a:t>autoregressive </a:t>
            </a:r>
            <a:r>
              <a:rPr lang="ar-SA" dirty="0" smtClean="0"/>
              <a:t>مخطط، دَلَّ على عادة كأي </a:t>
            </a:r>
            <a:r>
              <a:rPr lang="ar-SA" dirty="0" err="1" smtClean="0"/>
              <a:t>آر</a:t>
            </a:r>
            <a:r>
              <a:rPr lang="ar-SA" dirty="0" smtClean="0"/>
              <a:t> (1). هو أولاً طلبُ لأن </a:t>
            </a:r>
            <a:r>
              <a:rPr lang="en-US" dirty="0" err="1" smtClean="0"/>
              <a:t>ut</a:t>
            </a:r>
            <a:r>
              <a:rPr lang="en-US" dirty="0" smtClean="0"/>
              <a:t> </a:t>
            </a:r>
            <a:r>
              <a:rPr lang="ar-SA" dirty="0" smtClean="0"/>
              <a:t>وقيمته الماضية الفورية معقّدة؛ ذلك، التأخر الأقصى 1. إذا النموذجِ هَلْ كَانتْ </a:t>
            </a:r>
            <a:r>
              <a:rPr lang="en-US" i="1" dirty="0" err="1" smtClean="0"/>
              <a:t>u</a:t>
            </a:r>
            <a:r>
              <a:rPr lang="en-US" i="1" baseline="-25000" dirty="0" err="1" smtClean="0"/>
              <a:t>t</a:t>
            </a:r>
            <a:r>
              <a:rPr lang="en-US" i="1" dirty="0" smtClean="0"/>
              <a:t> = ρ</a:t>
            </a:r>
            <a:r>
              <a:rPr lang="en-US" i="1" baseline="-25000" dirty="0" smtClean="0"/>
              <a:t>1</a:t>
            </a:r>
            <a:r>
              <a:rPr lang="en-US" i="1" dirty="0" smtClean="0"/>
              <a:t>u</a:t>
            </a:r>
            <a:r>
              <a:rPr lang="en-US" i="1" baseline="-25000" dirty="0" smtClean="0"/>
              <a:t>t−1</a:t>
            </a:r>
            <a:r>
              <a:rPr lang="en-US" i="1" dirty="0" smtClean="0"/>
              <a:t> + ρ</a:t>
            </a:r>
            <a:r>
              <a:rPr lang="en-US" i="1" baseline="-25000" dirty="0" smtClean="0"/>
              <a:t>2</a:t>
            </a:r>
            <a:r>
              <a:rPr lang="en-US" i="1" dirty="0" smtClean="0"/>
              <a:t>u</a:t>
            </a:r>
            <a:r>
              <a:rPr lang="en-US" i="1" baseline="-25000" dirty="0" smtClean="0"/>
              <a:t>t−2</a:t>
            </a:r>
            <a:r>
              <a:rPr lang="en-US" i="1" dirty="0" smtClean="0"/>
              <a:t> + </a:t>
            </a:r>
            <a:r>
              <a:rPr lang="en-US" i="1" dirty="0" err="1" smtClean="0"/>
              <a:t>ε</a:t>
            </a:r>
            <a:r>
              <a:rPr lang="en-US" i="1" baseline="-25000" dirty="0" err="1" smtClean="0"/>
              <a:t>t</a:t>
            </a:r>
            <a:r>
              <a:rPr lang="en-US" i="1" dirty="0" smtClean="0"/>
              <a:t> </a:t>
            </a:r>
            <a:r>
              <a:rPr lang="en-US" dirty="0" smtClean="0"/>
              <a:t>، </a:t>
            </a:r>
            <a:r>
              <a:rPr lang="ar-SA" dirty="0" smtClean="0"/>
              <a:t>هو سَيَكُونُ أي </a:t>
            </a:r>
            <a:r>
              <a:rPr lang="en-US" i="1" dirty="0" smtClean="0"/>
              <a:t>AR(2)</a:t>
            </a:r>
            <a:r>
              <a:rPr lang="ar-SA" dirty="0" smtClean="0"/>
              <a:t>، أَو طلب ثاني , </a:t>
            </a:r>
            <a:r>
              <a:rPr lang="en-US" dirty="0" smtClean="0"/>
              <a:t>autoregressive </a:t>
            </a:r>
            <a:r>
              <a:rPr lang="ar-SA" dirty="0" smtClean="0"/>
              <a:t>مخطط، وهكذا.</a:t>
            </a:r>
          </a:p>
          <a:p>
            <a:r>
              <a:rPr lang="ar-SA" dirty="0" smtClean="0"/>
              <a:t>في مرور، المُلاحظة التي </a:t>
            </a:r>
            <a:r>
              <a:rPr lang="en-US" dirty="0" smtClean="0"/>
              <a:t>rho، </a:t>
            </a:r>
            <a:r>
              <a:rPr lang="ar-SA" dirty="0" smtClean="0"/>
              <a:t>معامل </a:t>
            </a:r>
            <a:r>
              <a:rPr lang="en-US" dirty="0" err="1" smtClean="0"/>
              <a:t>autocovariance</a:t>
            </a:r>
            <a:r>
              <a:rPr lang="en-US" dirty="0" smtClean="0"/>
              <a:t> </a:t>
            </a:r>
            <a:r>
              <a:rPr lang="ar-SA" dirty="0" smtClean="0"/>
              <a:t>في (12.2.1)، يُمْكِنُ أيضاً أَنْ يُترجمَ كمعامل الطلبِ الأولِ </a:t>
            </a:r>
            <a:r>
              <a:rPr lang="ar-SA" dirty="0" err="1" smtClean="0"/>
              <a:t>ل</a:t>
            </a:r>
            <a:r>
              <a:rPr lang="en-US" dirty="0" smtClean="0"/>
              <a:t>autocorrelation، </a:t>
            </a:r>
            <a:r>
              <a:rPr lang="ar-SA" dirty="0" smtClean="0"/>
              <a:t>أَو بدقّة أكثر، معامل </a:t>
            </a:r>
            <a:r>
              <a:rPr lang="en-US" dirty="0" smtClean="0"/>
              <a:t>autocorrelation </a:t>
            </a:r>
            <a:r>
              <a:rPr lang="ar-SA" dirty="0" smtClean="0"/>
              <a:t>في تأخرِ 1.</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r>
              <a:rPr lang="ar-SA" dirty="0" smtClean="0"/>
              <a:t>أعطىَ أي </a:t>
            </a:r>
            <a:r>
              <a:rPr lang="ar-SA" dirty="0" err="1" smtClean="0"/>
              <a:t>آر</a:t>
            </a:r>
            <a:r>
              <a:rPr lang="ar-SA" dirty="0" smtClean="0"/>
              <a:t> (1) مخطط، هو يُمْكِنُ أَنْ يُشوّفَ بأنّ (يَنْظرُ ملحق 12 أي، قسم</a:t>
            </a:r>
          </a:p>
          <a:p>
            <a:r>
              <a:rPr lang="ar-SA" dirty="0" smtClean="0"/>
              <a:t>12 أي 2)</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r>
              <a:rPr lang="ar-SA" dirty="0" smtClean="0"/>
              <a:t>منذ؟ </a:t>
            </a:r>
            <a:r>
              <a:rPr lang="en-US" dirty="0" smtClean="0"/>
              <a:t>a </a:t>
            </a:r>
            <a:r>
              <a:rPr lang="ar-SA" dirty="0" smtClean="0"/>
              <a:t>ثابت بين -1 </a:t>
            </a:r>
            <a:r>
              <a:rPr lang="ar-SA" dirty="0" err="1" smtClean="0"/>
              <a:t>و</a:t>
            </a:r>
            <a:r>
              <a:rPr lang="ar-SA" dirty="0" smtClean="0"/>
              <a:t>+1, (12.2.3)</a:t>
            </a:r>
          </a:p>
          <a:p>
            <a:r>
              <a:rPr lang="ar-SA" dirty="0" smtClean="0"/>
              <a:t> يُشوّفُ بأنّ تحت أي </a:t>
            </a:r>
            <a:r>
              <a:rPr lang="ar-SA" dirty="0" err="1" smtClean="0"/>
              <a:t>آر</a:t>
            </a:r>
            <a:r>
              <a:rPr lang="ar-SA" dirty="0" smtClean="0"/>
              <a:t> (1) مخطط، خلاف </a:t>
            </a:r>
            <a:r>
              <a:rPr lang="en-US" dirty="0" err="1" smtClean="0"/>
              <a:t>ut</a:t>
            </a:r>
            <a:r>
              <a:rPr lang="en-US" dirty="0" smtClean="0"/>
              <a:t> </a:t>
            </a:r>
            <a:r>
              <a:rPr lang="ar-SA" dirty="0" smtClean="0"/>
              <a:t>ما زالَ </a:t>
            </a:r>
            <a:r>
              <a:rPr lang="en-US" dirty="0" err="1" smtClean="0"/>
              <a:t>homoscedastic</a:t>
            </a:r>
            <a:r>
              <a:rPr lang="en-US" dirty="0" smtClean="0"/>
              <a:t>، </a:t>
            </a:r>
            <a:r>
              <a:rPr lang="ar-SA" dirty="0" smtClean="0"/>
              <a:t>لكن </a:t>
            </a:r>
            <a:r>
              <a:rPr lang="en-US" dirty="0" err="1" smtClean="0"/>
              <a:t>ut</a:t>
            </a:r>
            <a:r>
              <a:rPr lang="en-US" dirty="0" smtClean="0"/>
              <a:t> </a:t>
            </a:r>
            <a:r>
              <a:rPr lang="ar-SA" dirty="0" smtClean="0"/>
              <a:t>مَرْبُوطةُ لَيستْ فقط بقيمتِها الماضيةِ الفوريةِ لكن قِيَمَها عِدّة فترات في الماضي. هو هَلْ حرج يُلاحظُ ذلك |؟ | &lt;1، ذلك، قيمة مطلقة </a:t>
            </a:r>
            <a:r>
              <a:rPr lang="en-US" dirty="0" smtClean="0"/>
              <a:t>rho </a:t>
            </a:r>
            <a:r>
              <a:rPr lang="ar-SA" dirty="0" smtClean="0"/>
              <a:t>أقل مِنْ واحد. إذا، على سبيل المثال , </a:t>
            </a:r>
            <a:r>
              <a:rPr lang="en-US" dirty="0" smtClean="0"/>
              <a:t>rho </a:t>
            </a:r>
            <a:r>
              <a:rPr lang="ar-SA" dirty="0" smtClean="0"/>
              <a:t>واحد، الخلافات </a:t>
            </a:r>
            <a:r>
              <a:rPr lang="ar-SA" dirty="0" err="1" smtClean="0"/>
              <a:t>والتغايرات</a:t>
            </a:r>
            <a:r>
              <a:rPr lang="ar-SA" dirty="0" smtClean="0"/>
              <a:t> أدرجتَا فوق لَمْ تُعرّفا.</a:t>
            </a:r>
            <a:endParaRPr lang="ar-SA" dirty="0"/>
          </a:p>
        </p:txBody>
      </p:sp>
      <p:pic>
        <p:nvPicPr>
          <p:cNvPr id="4" name="Picture 4"/>
          <p:cNvPicPr>
            <a:picLocks noChangeAspect="1" noChangeArrowheads="1"/>
          </p:cNvPicPr>
          <p:nvPr/>
        </p:nvPicPr>
        <p:blipFill>
          <a:blip r:embed="rId2"/>
          <a:srcRect/>
          <a:stretch>
            <a:fillRect/>
          </a:stretch>
        </p:blipFill>
        <p:spPr bwMode="auto">
          <a:xfrm>
            <a:off x="785786" y="1214422"/>
            <a:ext cx="7442200" cy="243681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dirty="0" smtClean="0"/>
              <a:t>إذا |؟ | &lt;1، نَقُولُ بأنّ أي </a:t>
            </a:r>
            <a:r>
              <a:rPr lang="ar-SA" dirty="0" err="1" smtClean="0"/>
              <a:t>آر</a:t>
            </a:r>
            <a:r>
              <a:rPr lang="ar-SA" dirty="0" smtClean="0"/>
              <a:t> (1) عملية سلّمتْها (12.2.1) ثابتةُ؛ ذلك، المتوسط، خلاف، وتغاير </a:t>
            </a:r>
            <a:r>
              <a:rPr lang="en-US" dirty="0" err="1" smtClean="0"/>
              <a:t>ut</a:t>
            </a:r>
            <a:r>
              <a:rPr lang="en-US" dirty="0" smtClean="0"/>
              <a:t> </a:t>
            </a:r>
            <a:r>
              <a:rPr lang="ar-SA" dirty="0" smtClean="0"/>
              <a:t>لا يُبدّلُ وقتَ. إذا |؟ | أقل مِنْ واحد، ثمّ هو واضحُ مِنْ (12.2.4) الذي قيمة التغايرِ سَتَتجنّبُ بينما نَدْخلُ الماضي البعيدَ.</a:t>
            </a:r>
          </a:p>
          <a:p>
            <a:r>
              <a:rPr lang="ar-SA" dirty="0" smtClean="0"/>
              <a:t>أحد الأسباب نَستعملُ أي </a:t>
            </a:r>
            <a:r>
              <a:rPr lang="en-US" dirty="0" smtClean="0"/>
              <a:t>AR(1)</a:t>
            </a:r>
            <a:r>
              <a:rPr lang="ar-SA" dirty="0" smtClean="0"/>
              <a:t> يُعالجُ ليس فقط بسبب بساطتِه قَارنَ إلى الطلبِ الأعلى أي </a:t>
            </a:r>
            <a:r>
              <a:rPr lang="ar-SA" dirty="0" err="1" smtClean="0"/>
              <a:t>آر</a:t>
            </a:r>
            <a:r>
              <a:rPr lang="ar-SA" dirty="0" smtClean="0"/>
              <a:t> مخططات، لكن أيضاً لأن في العديد مِنْ التطبيقاتِ التي أثبتتْ لِكي تَكُونَ مفيدَ جداً. إضافة إلى ذلك، كمية كبيرة من العملِ النظريِ والتجريبيِ عُمِلَ على أي </a:t>
            </a:r>
            <a:r>
              <a:rPr lang="ar-SA" dirty="0" err="1" smtClean="0"/>
              <a:t>آر</a:t>
            </a:r>
            <a:r>
              <a:rPr lang="ar-SA" dirty="0" smtClean="0"/>
              <a:t> (1) مخطط.</a:t>
            </a:r>
          </a:p>
          <a:p>
            <a:r>
              <a:rPr lang="ar-SA" dirty="0" smtClean="0"/>
              <a:t>يَعُودُ الآن إلى نموذجِ </a:t>
            </a:r>
            <a:r>
              <a:rPr lang="ar-SA" dirty="0" smtClean="0"/>
              <a:t>انحدارنا </a:t>
            </a:r>
            <a:r>
              <a:rPr lang="ar-SA" dirty="0" smtClean="0"/>
              <a:t>متغيّرِينِ: </a:t>
            </a:r>
            <a:r>
              <a:rPr lang="en-US" i="1" dirty="0" err="1" smtClean="0"/>
              <a:t>Y</a:t>
            </a:r>
            <a:r>
              <a:rPr lang="en-US" i="1" baseline="-25000" dirty="0" err="1" smtClean="0"/>
              <a:t>t</a:t>
            </a:r>
            <a:r>
              <a:rPr lang="en-US" i="1" dirty="0" smtClean="0"/>
              <a:t> = β</a:t>
            </a:r>
            <a:r>
              <a:rPr lang="en-US" i="1" baseline="-25000" dirty="0" smtClean="0"/>
              <a:t>1</a:t>
            </a:r>
            <a:r>
              <a:rPr lang="en-US" i="1" dirty="0" smtClean="0"/>
              <a:t> + β</a:t>
            </a:r>
            <a:r>
              <a:rPr lang="en-US" i="1" baseline="-25000" dirty="0" smtClean="0"/>
              <a:t>2</a:t>
            </a:r>
            <a:r>
              <a:rPr lang="en-US" i="1" dirty="0" smtClean="0"/>
              <a:t>X</a:t>
            </a:r>
            <a:r>
              <a:rPr lang="en-US" i="1" baseline="-25000" dirty="0" smtClean="0"/>
              <a:t>t</a:t>
            </a:r>
            <a:r>
              <a:rPr lang="en-US" i="1" dirty="0" smtClean="0"/>
              <a:t> + </a:t>
            </a:r>
            <a:r>
              <a:rPr lang="en-US" i="1" dirty="0" err="1" smtClean="0"/>
              <a:t>u</a:t>
            </a:r>
            <a:r>
              <a:rPr lang="en-US" i="1" baseline="-25000" dirty="0" err="1" smtClean="0"/>
              <a:t>t</a:t>
            </a:r>
            <a:r>
              <a:rPr lang="en-US" i="1" dirty="0" smtClean="0"/>
              <a:t>. </a:t>
            </a:r>
            <a:r>
              <a:rPr lang="ar-SA" dirty="0" smtClean="0"/>
              <a:t>نَعْرفُ مِنْ فصلِ 3 بأنّ أو إل </a:t>
            </a:r>
            <a:r>
              <a:rPr lang="ar-SA" dirty="0" err="1" smtClean="0"/>
              <a:t>إس</a:t>
            </a:r>
            <a:r>
              <a:rPr lang="ar-SA" dirty="0" smtClean="0"/>
              <a:t> مقدّر معاملِ المنحدرَ</a:t>
            </a:r>
          </a:p>
          <a:p>
            <a:endParaRPr lang="ar-SA" dirty="0" smtClean="0"/>
          </a:p>
          <a:p>
            <a:endParaRPr lang="ar-SA" dirty="0" smtClean="0"/>
          </a:p>
          <a:p>
            <a:r>
              <a:rPr lang="ar-SA" dirty="0" smtClean="0"/>
              <a:t>وخلافه مُعطى مِن قِبل</a:t>
            </a:r>
          </a:p>
          <a:p>
            <a:endParaRPr lang="ar-SA" dirty="0" smtClean="0"/>
          </a:p>
          <a:p>
            <a:endParaRPr lang="ar-SA" dirty="0" smtClean="0"/>
          </a:p>
          <a:p>
            <a:r>
              <a:rPr lang="ar-SA" dirty="0" smtClean="0"/>
              <a:t>حيث الحروف الصغيرة كالمعتاد تَدْلُّ على </a:t>
            </a:r>
            <a:r>
              <a:rPr lang="ar-SA" dirty="0" err="1" smtClean="0"/>
              <a:t>الإنحرافِ</a:t>
            </a:r>
            <a:r>
              <a:rPr lang="ar-SA" dirty="0" smtClean="0"/>
              <a:t> مِنْ القِيَمِ المتوسطةِ.</a:t>
            </a:r>
            <a:endParaRPr lang="ar-SA" dirty="0"/>
          </a:p>
        </p:txBody>
      </p:sp>
      <p:pic>
        <p:nvPicPr>
          <p:cNvPr id="4" name="Picture 4"/>
          <p:cNvPicPr>
            <a:picLocks noChangeAspect="1" noChangeArrowheads="1"/>
          </p:cNvPicPr>
          <p:nvPr/>
        </p:nvPicPr>
        <p:blipFill>
          <a:blip r:embed="rId2"/>
          <a:srcRect/>
          <a:stretch>
            <a:fillRect/>
          </a:stretch>
        </p:blipFill>
        <p:spPr bwMode="auto">
          <a:xfrm>
            <a:off x="857224" y="3929066"/>
            <a:ext cx="4430712" cy="660400"/>
          </a:xfrm>
          <a:prstGeom prst="rect">
            <a:avLst/>
          </a:prstGeom>
          <a:noFill/>
          <a:ln w="9525">
            <a:noFill/>
            <a:miter lim="800000"/>
            <a:headEnd/>
            <a:tailEnd/>
          </a:ln>
        </p:spPr>
      </p:pic>
      <p:pic>
        <p:nvPicPr>
          <p:cNvPr id="5" name="Picture 5"/>
          <p:cNvPicPr>
            <a:picLocks noChangeAspect="1" noChangeArrowheads="1"/>
          </p:cNvPicPr>
          <p:nvPr/>
        </p:nvPicPr>
        <p:blipFill>
          <a:blip r:embed="rId3"/>
          <a:srcRect/>
          <a:stretch>
            <a:fillRect/>
          </a:stretch>
        </p:blipFill>
        <p:spPr bwMode="auto">
          <a:xfrm>
            <a:off x="785786" y="4857760"/>
            <a:ext cx="4419600" cy="6746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r>
              <a:rPr lang="ar-SA" dirty="0" smtClean="0"/>
              <a:t>1. ما هي طبيعة الارتباط الذاتي؟</a:t>
            </a:r>
            <a:br>
              <a:rPr lang="ar-SA" dirty="0" smtClean="0"/>
            </a:br>
            <a:r>
              <a:rPr lang="ar-SA" dirty="0" smtClean="0"/>
              <a:t>2. ما هي النتائج النظرية والعملية للعلاقات الذاتية؟</a:t>
            </a:r>
            <a:br>
              <a:rPr lang="ar-SA" dirty="0" smtClean="0"/>
            </a:br>
            <a:r>
              <a:rPr lang="ar-SA" dirty="0" smtClean="0"/>
              <a:t>3 - وبما أن افتراض عدم وجود علاقة ذاتية يتصل </a:t>
            </a:r>
            <a:r>
              <a:rPr lang="ar-SA" dirty="0" err="1" smtClean="0"/>
              <a:t>بالإضطرابات</a:t>
            </a:r>
            <a:r>
              <a:rPr lang="ar-SA" dirty="0" smtClean="0"/>
              <a:t> غير المفسرة، فكيف يعرف المرء وجود علاقة ذاتية في أي حالة معينة؟ لاحظ أننا نستخدم الآن الرمز الفرعي للتأكيد على أننا نتعامل مع بيانات السلاسل الزمنية.</a:t>
            </a:r>
            <a:br>
              <a:rPr lang="ar-SA" dirty="0" smtClean="0"/>
            </a:br>
            <a:r>
              <a:rPr lang="ar-SA" dirty="0" smtClean="0"/>
              <a:t>4 - كيف يمكن معالجة مشكلة الترابط الذاتي؟</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85000" lnSpcReduction="20000"/>
          </a:bodyPr>
          <a:lstStyle/>
          <a:p>
            <a:r>
              <a:rPr lang="ar-SA" dirty="0" smtClean="0"/>
              <a:t>الآن تحت أي </a:t>
            </a:r>
            <a:r>
              <a:rPr lang="en-US" dirty="0" smtClean="0"/>
              <a:t>AR(1)</a:t>
            </a:r>
            <a:r>
              <a:rPr lang="ar-SA" dirty="0" smtClean="0"/>
              <a:t>مخطط، هو يُمْكِنُ أَنْ يُشوّفَ بأنّ خلافَ هذا المقدّرِ:</a:t>
            </a:r>
          </a:p>
          <a:p>
            <a:endParaRPr lang="ar-SA" dirty="0" smtClean="0"/>
          </a:p>
          <a:p>
            <a:endParaRPr lang="ar-SA" dirty="0" smtClean="0"/>
          </a:p>
          <a:p>
            <a:endParaRPr lang="ar-SA" dirty="0" smtClean="0"/>
          </a:p>
          <a:p>
            <a:pPr>
              <a:buNone/>
            </a:pPr>
            <a:endParaRPr lang="ar-SA" dirty="0" smtClean="0"/>
          </a:p>
          <a:p>
            <a:r>
              <a:rPr lang="ar-SA" dirty="0" smtClean="0"/>
              <a:t>أي مقارنة (12.2.8) مَع (12.2.7) تُشوّفُ المُشكِّلَ هَلْ النظير الأوقاتُ الأخيرةُ </a:t>
            </a:r>
            <a:r>
              <a:rPr lang="en-US" dirty="0" smtClean="0"/>
              <a:t>a </a:t>
            </a:r>
            <a:r>
              <a:rPr lang="ar-SA" dirty="0" smtClean="0"/>
              <a:t>تعبير التي تَعتمدُ على؟ بالإضافة إلى العيّنةِ </a:t>
            </a:r>
            <a:r>
              <a:rPr lang="en-US" dirty="0" smtClean="0"/>
              <a:t>autocorrelations </a:t>
            </a:r>
            <a:r>
              <a:rPr lang="ar-SA" dirty="0" smtClean="0"/>
              <a:t>بين القِيَمِ أَخذَ مِن قِبل </a:t>
            </a:r>
            <a:r>
              <a:rPr lang="en-US" dirty="0" err="1" smtClean="0"/>
              <a:t>regressor</a:t>
            </a:r>
            <a:r>
              <a:rPr lang="en-US" dirty="0" smtClean="0"/>
              <a:t> </a:t>
            </a:r>
            <a:r>
              <a:rPr lang="ar-SA" dirty="0" err="1" smtClean="0"/>
              <a:t>إكس</a:t>
            </a:r>
            <a:r>
              <a:rPr lang="ar-SA" dirty="0" smtClean="0"/>
              <a:t> في التأخرِ المُخْتَلِفِ. وعُموماً نحن لا نَستطيعُ </a:t>
            </a:r>
            <a:r>
              <a:rPr lang="ar-SA" dirty="0" err="1" smtClean="0"/>
              <a:t>التَنَبُّأ</a:t>
            </a:r>
            <a:r>
              <a:rPr lang="ar-SA" dirty="0" smtClean="0"/>
              <a:t> سواء </a:t>
            </a:r>
            <a:r>
              <a:rPr lang="en-US" dirty="0" err="1" smtClean="0"/>
              <a:t>var</a:t>
            </a:r>
            <a:r>
              <a:rPr lang="en-US" dirty="0" smtClean="0"/>
              <a:t> (</a:t>
            </a:r>
            <a:r>
              <a:rPr lang="ar-SA" dirty="0" smtClean="0"/>
              <a:t>كˆ 2) أقل مِنْ أَو أعظمِ مِنْ أي </a:t>
            </a:r>
            <a:r>
              <a:rPr lang="en-US" i="1" dirty="0" err="1" smtClean="0"/>
              <a:t>var</a:t>
            </a:r>
            <a:r>
              <a:rPr lang="en-US" i="1" dirty="0" smtClean="0"/>
              <a:t> (βˆ2)AR1 </a:t>
            </a:r>
            <a:r>
              <a:rPr lang="en-US" dirty="0" smtClean="0"/>
              <a:t>[but see Eq. (12.4.1</a:t>
            </a:r>
            <a:r>
              <a:rPr lang="ar-SA" dirty="0" smtClean="0"/>
              <a:t> </a:t>
            </a:r>
            <a:r>
              <a:rPr lang="en-US" dirty="0" smtClean="0"/>
              <a:t>Eq. (12.4.1) </a:t>
            </a:r>
            <a:r>
              <a:rPr lang="ar-SA" dirty="0" smtClean="0"/>
              <a:t>تحت]. بالطبع، إذا </a:t>
            </a:r>
            <a:r>
              <a:rPr lang="en-US" dirty="0" smtClean="0"/>
              <a:t>rho </a:t>
            </a:r>
            <a:r>
              <a:rPr lang="ar-SA" dirty="0" smtClean="0"/>
              <a:t>صفر، الصيغتان سَتَتزامنانِ، كما هم هَلْ يَجِبُ أَنْ (الذي؟ ). أيضاً، إذا </a:t>
            </a:r>
            <a:r>
              <a:rPr lang="ar-SA" dirty="0" err="1" smtClean="0"/>
              <a:t>الإرتباطاتِ</a:t>
            </a:r>
            <a:r>
              <a:rPr lang="ar-SA" dirty="0" smtClean="0"/>
              <a:t> بين القِيَمِ المتعاقبةِ </a:t>
            </a:r>
            <a:r>
              <a:rPr lang="ar-SA" dirty="0" err="1" smtClean="0"/>
              <a:t>ل</a:t>
            </a:r>
            <a:r>
              <a:rPr lang="en-US" dirty="0" err="1" smtClean="0"/>
              <a:t>regressor</a:t>
            </a:r>
            <a:r>
              <a:rPr lang="en-US" dirty="0" smtClean="0"/>
              <a:t> </a:t>
            </a:r>
            <a:r>
              <a:rPr lang="ar-SA" dirty="0" smtClean="0"/>
              <a:t>صغيرة جداً، خلاف العادي أو إل </a:t>
            </a:r>
            <a:r>
              <a:rPr lang="ar-SA" dirty="0" err="1" smtClean="0"/>
              <a:t>إس</a:t>
            </a:r>
            <a:r>
              <a:rPr lang="ar-SA" dirty="0" smtClean="0"/>
              <a:t> لمقدّرِ المنحدرَ لَنْ يُتحيّزُ بجدية. لكن، </a:t>
            </a:r>
            <a:r>
              <a:rPr lang="ar-SA" dirty="0" err="1" smtClean="0"/>
              <a:t>ك</a:t>
            </a:r>
            <a:r>
              <a:rPr lang="en-US" dirty="0" smtClean="0"/>
              <a:t>a </a:t>
            </a:r>
            <a:r>
              <a:rPr lang="ar-SA" dirty="0" smtClean="0"/>
              <a:t>مبدأ عامّ، الخلافان لَنْ تَكُونا نفس.</a:t>
            </a:r>
          </a:p>
          <a:p>
            <a:endParaRPr lang="ar-SA" dirty="0"/>
          </a:p>
        </p:txBody>
      </p:sp>
      <p:pic>
        <p:nvPicPr>
          <p:cNvPr id="4" name="Picture 4"/>
          <p:cNvPicPr>
            <a:picLocks noChangeAspect="1" noChangeArrowheads="1"/>
          </p:cNvPicPr>
          <p:nvPr/>
        </p:nvPicPr>
        <p:blipFill>
          <a:blip r:embed="rId2"/>
          <a:srcRect/>
          <a:stretch>
            <a:fillRect/>
          </a:stretch>
        </p:blipFill>
        <p:spPr bwMode="auto">
          <a:xfrm>
            <a:off x="571472" y="1142984"/>
            <a:ext cx="7875588" cy="10842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62500" lnSpcReduction="20000"/>
          </a:bodyPr>
          <a:lstStyle/>
          <a:p>
            <a:r>
              <a:rPr lang="ar-SA" dirty="0" smtClean="0"/>
              <a:t>لإعْطاء بَعْض الفكرةِ حول </a:t>
            </a:r>
            <a:r>
              <a:rPr lang="ar-SA" dirty="0" err="1" smtClean="0"/>
              <a:t>الإختلافِ</a:t>
            </a:r>
            <a:r>
              <a:rPr lang="ar-SA" dirty="0" smtClean="0"/>
              <a:t> بين الخلافاتِ سلّمتْها (12.2.7) </a:t>
            </a:r>
            <a:r>
              <a:rPr lang="ar-SA" dirty="0" err="1" smtClean="0"/>
              <a:t>و</a:t>
            </a:r>
            <a:r>
              <a:rPr lang="ar-SA" dirty="0" smtClean="0"/>
              <a:t>(12.2.8)، يَفترضُ بأنّ </a:t>
            </a:r>
            <a:r>
              <a:rPr lang="en-US" dirty="0" err="1" smtClean="0"/>
              <a:t>regressor</a:t>
            </a:r>
            <a:r>
              <a:rPr lang="en-US" dirty="0" smtClean="0"/>
              <a:t> </a:t>
            </a:r>
            <a:r>
              <a:rPr lang="ar-SA" dirty="0" err="1" smtClean="0"/>
              <a:t>إكس</a:t>
            </a:r>
            <a:r>
              <a:rPr lang="ar-SA" dirty="0" smtClean="0"/>
              <a:t> يَتْلي الطلبَ الأولَ </a:t>
            </a:r>
            <a:r>
              <a:rPr lang="en-US" dirty="0" smtClean="0"/>
              <a:t>autoregressive </a:t>
            </a:r>
            <a:r>
              <a:rPr lang="ar-SA" dirty="0" smtClean="0"/>
              <a:t>مخطط أيضاً مَع </a:t>
            </a:r>
            <a:r>
              <a:rPr lang="en-US" dirty="0" smtClean="0"/>
              <a:t>a </a:t>
            </a:r>
            <a:r>
              <a:rPr lang="ar-SA" dirty="0" smtClean="0"/>
              <a:t>معامل </a:t>
            </a:r>
            <a:r>
              <a:rPr lang="en-US" dirty="0" smtClean="0"/>
              <a:t>autocorrelation r. </a:t>
            </a:r>
            <a:r>
              <a:rPr lang="ar-SA" dirty="0" smtClean="0"/>
              <a:t>ثمّ هو يُمْكِنُ أَنْ يُشوّفَ بأنّ (12.2.8) يَتحوّلُ له:</a:t>
            </a:r>
          </a:p>
          <a:p>
            <a:endParaRPr lang="ar-SA" dirty="0" smtClean="0"/>
          </a:p>
          <a:p>
            <a:endParaRPr lang="ar-SA" dirty="0" smtClean="0"/>
          </a:p>
          <a:p>
            <a:endParaRPr lang="ar-SA" dirty="0" smtClean="0"/>
          </a:p>
          <a:p>
            <a:endParaRPr lang="ar-SA" dirty="0" smtClean="0"/>
          </a:p>
          <a:p>
            <a:r>
              <a:rPr lang="en-US" dirty="0" err="1" smtClean="0"/>
              <a:t>var</a:t>
            </a:r>
            <a:r>
              <a:rPr lang="en-US" dirty="0" smtClean="0"/>
              <a:t> (</a:t>
            </a:r>
            <a:r>
              <a:rPr lang="ar-SA" dirty="0" smtClean="0"/>
              <a:t>كˆ 2) أي </a:t>
            </a:r>
            <a:r>
              <a:rPr lang="ar-SA" dirty="0" err="1" smtClean="0"/>
              <a:t>آر</a:t>
            </a:r>
            <a:r>
              <a:rPr lang="ar-SA" dirty="0" smtClean="0"/>
              <a:t> (1) = </a:t>
            </a:r>
            <a:r>
              <a:rPr lang="en-US" dirty="0" smtClean="0"/>
              <a:t>s 2 x 2 t 1 + r؟ 1 - r؟ = </a:t>
            </a:r>
            <a:r>
              <a:rPr lang="en-US" dirty="0" err="1" smtClean="0"/>
              <a:t>var</a:t>
            </a:r>
            <a:r>
              <a:rPr lang="en-US" dirty="0" smtClean="0"/>
              <a:t> (</a:t>
            </a:r>
            <a:r>
              <a:rPr lang="ar-SA" dirty="0" smtClean="0"/>
              <a:t>كˆ 2) أو إل </a:t>
            </a:r>
            <a:r>
              <a:rPr lang="ar-SA" dirty="0" err="1" smtClean="0"/>
              <a:t>إس</a:t>
            </a:r>
            <a:r>
              <a:rPr lang="ar-SA" dirty="0" smtClean="0"/>
              <a:t> 1 + </a:t>
            </a:r>
            <a:r>
              <a:rPr lang="en-US" dirty="0" smtClean="0"/>
              <a:t>r؟ 1 - r؟ (12.2.9)</a:t>
            </a:r>
          </a:p>
          <a:p>
            <a:r>
              <a:rPr lang="ar-SA" dirty="0" smtClean="0"/>
              <a:t>إذا، على سبيل المثال , </a:t>
            </a:r>
            <a:r>
              <a:rPr lang="en-US" dirty="0" smtClean="0"/>
              <a:t>r = 0.6 </a:t>
            </a:r>
            <a:r>
              <a:rPr lang="ar-SA" dirty="0" smtClean="0"/>
              <a:t>و؟ = 0.8، </a:t>
            </a:r>
            <a:r>
              <a:rPr lang="ar-SA" dirty="0" err="1" smtClean="0"/>
              <a:t>إستعمال</a:t>
            </a:r>
            <a:r>
              <a:rPr lang="ar-SA" dirty="0" smtClean="0"/>
              <a:t> (12.2.9) نحن يُمْكِنُ أَنْ نُدقّقَ الذي </a:t>
            </a:r>
            <a:r>
              <a:rPr lang="en-US" dirty="0" err="1" smtClean="0"/>
              <a:t>var</a:t>
            </a:r>
            <a:r>
              <a:rPr lang="en-US" dirty="0" smtClean="0"/>
              <a:t> (</a:t>
            </a:r>
            <a:r>
              <a:rPr lang="ar-SA" dirty="0" smtClean="0"/>
              <a:t>كˆ 2) أي </a:t>
            </a:r>
            <a:r>
              <a:rPr lang="ar-SA" dirty="0" err="1" smtClean="0"/>
              <a:t>آر</a:t>
            </a:r>
            <a:r>
              <a:rPr lang="ar-SA" dirty="0" smtClean="0"/>
              <a:t> 1 = 2.8461 </a:t>
            </a:r>
            <a:r>
              <a:rPr lang="en-US" dirty="0" err="1" smtClean="0"/>
              <a:t>var</a:t>
            </a:r>
            <a:r>
              <a:rPr lang="en-US" dirty="0" smtClean="0"/>
              <a:t> (</a:t>
            </a:r>
            <a:r>
              <a:rPr lang="ar-SA" dirty="0" smtClean="0"/>
              <a:t>كˆ 2) أو إل </a:t>
            </a:r>
            <a:r>
              <a:rPr lang="ar-SA" dirty="0" err="1" smtClean="0"/>
              <a:t>إس</a:t>
            </a:r>
            <a:r>
              <a:rPr lang="ar-SA" dirty="0" smtClean="0"/>
              <a:t>. لوَضْعه طريقِ آخرِ , </a:t>
            </a:r>
            <a:r>
              <a:rPr lang="en-US" dirty="0" err="1" smtClean="0"/>
              <a:t>var</a:t>
            </a:r>
            <a:r>
              <a:rPr lang="en-US" dirty="0" smtClean="0"/>
              <a:t> (</a:t>
            </a:r>
            <a:r>
              <a:rPr lang="ar-SA" dirty="0" smtClean="0"/>
              <a:t>كˆ 2) أو إل </a:t>
            </a:r>
            <a:r>
              <a:rPr lang="ar-SA" dirty="0" err="1" smtClean="0"/>
              <a:t>إس</a:t>
            </a:r>
            <a:r>
              <a:rPr lang="ar-SA" dirty="0" smtClean="0"/>
              <a:t> = 2.8461 1 </a:t>
            </a:r>
            <a:r>
              <a:rPr lang="en-US" dirty="0" err="1" smtClean="0"/>
              <a:t>var</a:t>
            </a:r>
            <a:r>
              <a:rPr lang="en-US" dirty="0" smtClean="0"/>
              <a:t> (</a:t>
            </a:r>
            <a:r>
              <a:rPr lang="ar-SA" dirty="0" smtClean="0"/>
              <a:t>كˆ 2) أي </a:t>
            </a:r>
            <a:r>
              <a:rPr lang="ar-SA" dirty="0" err="1" smtClean="0"/>
              <a:t>آر</a:t>
            </a:r>
            <a:r>
              <a:rPr lang="ar-SA" dirty="0" smtClean="0"/>
              <a:t> 1 = 0.3513 </a:t>
            </a:r>
            <a:r>
              <a:rPr lang="en-US" dirty="0" err="1" smtClean="0"/>
              <a:t>var</a:t>
            </a:r>
            <a:r>
              <a:rPr lang="en-US" dirty="0" smtClean="0"/>
              <a:t> (</a:t>
            </a:r>
            <a:r>
              <a:rPr lang="ar-SA" dirty="0" smtClean="0"/>
              <a:t>كˆ 2) أي </a:t>
            </a:r>
            <a:r>
              <a:rPr lang="ar-SA" dirty="0" err="1" smtClean="0"/>
              <a:t>آر</a:t>
            </a:r>
            <a:r>
              <a:rPr lang="ar-SA" dirty="0" smtClean="0"/>
              <a:t> 1. ذلك، صيغة أو إل </a:t>
            </a:r>
            <a:r>
              <a:rPr lang="ar-SA" dirty="0" err="1" smtClean="0"/>
              <a:t>إس</a:t>
            </a:r>
            <a:r>
              <a:rPr lang="ar-SA" dirty="0" smtClean="0"/>
              <a:t> العادية [وبمعنى آخر: . ، (12.2.7)] سَيُقلّلُ من تقدير خلافَ (كˆ 2) أي </a:t>
            </a:r>
            <a:r>
              <a:rPr lang="ar-SA" dirty="0" err="1" smtClean="0"/>
              <a:t>آر</a:t>
            </a:r>
            <a:r>
              <a:rPr lang="ar-SA" dirty="0" smtClean="0"/>
              <a:t> 1 مِن قِبل حوالي 65 بالمائة. كما أنت سَتُدركُ، هذا الجوابِ هَلْ معيّن للقِيَمِ المُعطيةِ </a:t>
            </a:r>
            <a:r>
              <a:rPr lang="en-US" dirty="0" smtClean="0"/>
              <a:t>r؟ . </a:t>
            </a:r>
            <a:r>
              <a:rPr lang="ar-SA" dirty="0" smtClean="0"/>
              <a:t>لكن نقطةَ هذا التمرينِ أَنْ يُحذّرَك الذي </a:t>
            </a:r>
            <a:r>
              <a:rPr lang="en-US" dirty="0" smtClean="0"/>
              <a:t>a </a:t>
            </a:r>
            <a:r>
              <a:rPr lang="ar-SA" dirty="0" smtClean="0"/>
              <a:t>تطبيق أعمى مِنْ صيغِ أو إل </a:t>
            </a:r>
            <a:r>
              <a:rPr lang="ar-SA" dirty="0" err="1" smtClean="0"/>
              <a:t>إس</a:t>
            </a:r>
            <a:r>
              <a:rPr lang="ar-SA" dirty="0" smtClean="0"/>
              <a:t> العادية لحِساب الخلافاتِ والأخطاء المعيارية مِنْ مقدّري أو إل </a:t>
            </a:r>
            <a:r>
              <a:rPr lang="ar-SA" dirty="0" err="1" smtClean="0"/>
              <a:t>إس</a:t>
            </a:r>
            <a:r>
              <a:rPr lang="ar-SA" dirty="0" smtClean="0"/>
              <a:t> يُمْكِنُ أَنْ يَعطيا تُضلّلُ النَتائِجَ بجدية.</a:t>
            </a:r>
          </a:p>
          <a:p>
            <a:r>
              <a:rPr lang="ar-SA" dirty="0" smtClean="0"/>
              <a:t>ماذا الآن ملكياتُ </a:t>
            </a:r>
            <a:r>
              <a:rPr lang="ar-SA" dirty="0" err="1" smtClean="0"/>
              <a:t>ك</a:t>
            </a:r>
            <a:r>
              <a:rPr lang="ar-SA" dirty="0" smtClean="0"/>
              <a:t>ˆ 2. هَلْ </a:t>
            </a:r>
            <a:r>
              <a:rPr lang="ar-SA" dirty="0" err="1" smtClean="0"/>
              <a:t>ك</a:t>
            </a:r>
            <a:r>
              <a:rPr lang="ar-SA" dirty="0" smtClean="0"/>
              <a:t>ˆ 2 ما زالا </a:t>
            </a:r>
            <a:r>
              <a:rPr lang="ar-SA" dirty="0" err="1" smtClean="0"/>
              <a:t>بلو</a:t>
            </a:r>
            <a:r>
              <a:rPr lang="ar-SA" dirty="0" smtClean="0"/>
              <a:t>؟ </a:t>
            </a:r>
            <a:r>
              <a:rPr lang="ar-SA" dirty="0" smtClean="0"/>
              <a:t>لسوء الحظ، هو لَيسَ؛ في صنفِ المقدّرين الغير متحيّزينِ الخطيِّ، هو ما عِنْدَهُ خلافُ أدنى</a:t>
            </a:r>
          </a:p>
          <a:p>
            <a:endParaRPr lang="ar-SA" dirty="0"/>
          </a:p>
        </p:txBody>
      </p:sp>
      <p:pic>
        <p:nvPicPr>
          <p:cNvPr id="4" name="Picture 4"/>
          <p:cNvPicPr>
            <a:picLocks noChangeAspect="1" noChangeArrowheads="1"/>
          </p:cNvPicPr>
          <p:nvPr/>
        </p:nvPicPr>
        <p:blipFill>
          <a:blip r:embed="rId2"/>
          <a:srcRect/>
          <a:stretch>
            <a:fillRect/>
          </a:stretch>
        </p:blipFill>
        <p:spPr bwMode="auto">
          <a:xfrm>
            <a:off x="1214414" y="1643050"/>
            <a:ext cx="6610350" cy="71913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علاقة بين الأجورِ ومعدلِ الإنتاج في قطاعِ عملَ الولايات المتّحدةِ، 1959 -1998</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الآن بأنّنا ناقشنَا نتائجَ </a:t>
            </a:r>
            <a:r>
              <a:rPr lang="en-US" dirty="0" smtClean="0"/>
              <a:t>autocorrelation، </a:t>
            </a:r>
            <a:r>
              <a:rPr lang="ar-SA" dirty="0" smtClean="0"/>
              <a:t>المسألة الواضحة، كيف عَمِلَ نَكتشفُه وهكذا نُصحّحُ له؟</a:t>
            </a:r>
          </a:p>
          <a:p>
            <a:r>
              <a:rPr lang="ar-SA" dirty="0" smtClean="0"/>
              <a:t>قَبْلَ أَنْ نَتّجهُ إلى هذه المواضيعِ، هو مفيدُ </a:t>
            </a:r>
            <a:r>
              <a:rPr lang="ar-SA" dirty="0" err="1" smtClean="0"/>
              <a:t>لإعتِبار</a:t>
            </a:r>
            <a:r>
              <a:rPr lang="ar-SA" dirty="0" smtClean="0"/>
              <a:t> </a:t>
            </a:r>
            <a:r>
              <a:rPr lang="en-US" dirty="0" smtClean="0"/>
              <a:t>a </a:t>
            </a:r>
            <a:r>
              <a:rPr lang="ar-SA" dirty="0" smtClean="0"/>
              <a:t>مثال </a:t>
            </a:r>
            <a:r>
              <a:rPr lang="ar-SA" dirty="0" err="1" smtClean="0"/>
              <a:t>خرساني</a:t>
            </a:r>
            <a:r>
              <a:rPr lang="ar-SA" dirty="0" smtClean="0"/>
              <a:t>. شكل 12.4 يَعطي البياناتَ على أدلةِ التعويضِ الحقيقيِ بالسّاعة (</a:t>
            </a:r>
            <a:r>
              <a:rPr lang="en-US" dirty="0" err="1" smtClean="0"/>
              <a:t>yt</a:t>
            </a:r>
            <a:r>
              <a:rPr lang="ar-SA" dirty="0" smtClean="0"/>
              <a:t>) وناتج بالسّاعة (</a:t>
            </a:r>
            <a:r>
              <a:rPr lang="en-US" dirty="0" err="1" smtClean="0"/>
              <a:t>xt</a:t>
            </a:r>
            <a:r>
              <a:rPr lang="ar-SA" dirty="0" smtClean="0"/>
              <a:t>) في قطاعِ عملَ </a:t>
            </a:r>
            <a:r>
              <a:rPr lang="ar-SA" dirty="0" err="1" smtClean="0"/>
              <a:t>الإقتصاد</a:t>
            </a:r>
            <a:r>
              <a:rPr lang="ar-SA" dirty="0" smtClean="0"/>
              <a:t> الأمريكي للفترةِ 1959 -1998، قاعدة الأدلةِ أنْ تَكُونَ 1992 = 100.</a:t>
            </a:r>
          </a:p>
          <a:p>
            <a:r>
              <a:rPr lang="ar-SA" dirty="0" smtClean="0"/>
              <a:t>تُخطّطُ البياناتُ أولاً على </a:t>
            </a:r>
            <a:r>
              <a:rPr lang="ar-SA" dirty="0" err="1" smtClean="0"/>
              <a:t>و</a:t>
            </a:r>
            <a:r>
              <a:rPr lang="en-US" dirty="0" err="1" smtClean="0"/>
              <a:t>yt</a:t>
            </a:r>
            <a:r>
              <a:rPr lang="ar-SA" dirty="0" smtClean="0"/>
              <a:t> و</a:t>
            </a:r>
            <a:r>
              <a:rPr lang="en-US" dirty="0" err="1" smtClean="0"/>
              <a:t>xt</a:t>
            </a:r>
            <a:r>
              <a:rPr lang="ar-SA" dirty="0" smtClean="0"/>
              <a:t>، نَحْصلُ على شكل 12.7. منذ العلاقةِ بين التعويضِ الحقيقيِ ومعدلِ إنتاج العملِ يتوقع أن يكون إيجابي، ليس من المفاجئ الذي المتغيّران تَتعلّقانِ </a:t>
            </a:r>
            <a:r>
              <a:rPr lang="ar-SA" dirty="0" err="1" smtClean="0"/>
              <a:t>بإيجابياً</a:t>
            </a:r>
            <a:r>
              <a:rPr lang="ar-SA" dirty="0" smtClean="0"/>
              <a:t>. الذي يُفاجئُ بأنّ العلاقةِ بين </a:t>
            </a:r>
            <a:r>
              <a:rPr lang="ar-SA" dirty="0" err="1" smtClean="0"/>
              <a:t>الإثنان</a:t>
            </a:r>
            <a:r>
              <a:rPr lang="ar-SA" dirty="0" smtClean="0"/>
              <a:t> خطيّةُ تقريباً، بالرغم من أن هناك البعض يُلمّحونَ بأنّ في القِيَمِ الأعلى مِنْ معدلِ الإنتاج، العلاقة بين </a:t>
            </a:r>
            <a:r>
              <a:rPr lang="ar-SA" dirty="0" err="1" smtClean="0"/>
              <a:t>الإثنان</a:t>
            </a:r>
            <a:r>
              <a:rPr lang="ar-SA" dirty="0" smtClean="0"/>
              <a:t> قَدْ تَكُونان </a:t>
            </a:r>
            <a:r>
              <a:rPr lang="ar-SA" dirty="0" err="1" smtClean="0"/>
              <a:t>لاخطّيةَ</a:t>
            </a:r>
            <a:r>
              <a:rPr lang="ar-SA" dirty="0" smtClean="0"/>
              <a:t> قليلاً.</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1226545" y="1600200"/>
            <a:ext cx="6690909" cy="452596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1123950" y="912813"/>
            <a:ext cx="6896100" cy="48006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pPr>
              <a:defRPr/>
            </a:pPr>
            <a:r>
              <a:rPr lang="en-US" dirty="0" smtClean="0"/>
              <a:t>:</a:t>
            </a:r>
            <a:r>
              <a:rPr lang="ar-SA" dirty="0" smtClean="0"/>
              <a:t> لذا، قرّرنَا تَخمين </a:t>
            </a:r>
            <a:r>
              <a:rPr lang="en-US" dirty="0" smtClean="0"/>
              <a:t>a </a:t>
            </a:r>
            <a:r>
              <a:rPr lang="ar-SA" dirty="0" smtClean="0"/>
              <a:t>خطيّ بالإضافة إلى </a:t>
            </a:r>
            <a:r>
              <a:rPr lang="en-US" dirty="0" smtClean="0"/>
              <a:t>a </a:t>
            </a:r>
            <a:r>
              <a:rPr lang="ar-SA" dirty="0" smtClean="0"/>
              <a:t>سجلّ - نموذج خطي، بالنَتائِجِ التاليةِ</a:t>
            </a:r>
            <a:endParaRPr lang="en-US" dirty="0" smtClean="0"/>
          </a:p>
          <a:p>
            <a:pPr algn="l" rtl="0">
              <a:defRPr/>
            </a:pPr>
            <a:r>
              <a:rPr lang="en-US" i="1" dirty="0" err="1" smtClean="0"/>
              <a:t>Yˆ</a:t>
            </a:r>
            <a:r>
              <a:rPr lang="en-US" i="1" baseline="-25000" dirty="0" err="1" smtClean="0"/>
              <a:t>t</a:t>
            </a:r>
            <a:r>
              <a:rPr lang="en-US" i="1" dirty="0" smtClean="0"/>
              <a:t> = 29.5192 + 0.7136X</a:t>
            </a:r>
            <a:r>
              <a:rPr lang="en-US" i="1" baseline="-25000" dirty="0" smtClean="0"/>
              <a:t>t</a:t>
            </a:r>
          </a:p>
          <a:p>
            <a:pPr algn="l" rtl="0">
              <a:defRPr/>
            </a:pPr>
            <a:r>
              <a:rPr lang="en-US" dirty="0" smtClean="0"/>
              <a:t>se   = (1.9423)   (0.0241)</a:t>
            </a:r>
          </a:p>
          <a:p>
            <a:pPr algn="l" rtl="0">
              <a:defRPr/>
            </a:pPr>
            <a:r>
              <a:rPr lang="en-US" i="1" dirty="0" smtClean="0"/>
              <a:t>t =   (15.1977)   (29.6066)  					(12.5.1)</a:t>
            </a:r>
          </a:p>
          <a:p>
            <a:pPr algn="l" rtl="0">
              <a:defRPr/>
            </a:pPr>
            <a:r>
              <a:rPr lang="pt-BR" i="1" dirty="0" smtClean="0"/>
              <a:t>r 2 = 0.9584       d = 0.1229        ˆσ = 2.6755</a:t>
            </a:r>
          </a:p>
          <a:p>
            <a:pPr algn="l" rtl="0">
              <a:defRPr/>
            </a:pPr>
            <a:endParaRPr lang="pt-BR" i="1" dirty="0" smtClean="0"/>
          </a:p>
          <a:p>
            <a:pPr algn="l" rtl="0">
              <a:defRPr/>
            </a:pPr>
            <a:r>
              <a:rPr lang="en-US" dirty="0" smtClean="0"/>
              <a:t>where </a:t>
            </a:r>
            <a:r>
              <a:rPr lang="en-US" i="1" dirty="0" smtClean="0"/>
              <a:t>d is the Durbin–Watson statistic, which will be discussed shortly.</a:t>
            </a:r>
          </a:p>
          <a:p>
            <a:pPr algn="l" rtl="0">
              <a:defRPr/>
            </a:pPr>
            <a:endParaRPr lang="en-US" dirty="0" smtClean="0"/>
          </a:p>
          <a:p>
            <a:pPr algn="l" rtl="0">
              <a:defRPr/>
            </a:pPr>
            <a:r>
              <a:rPr lang="en-US" dirty="0" err="1" smtClean="0"/>
              <a:t>ln</a:t>
            </a:r>
            <a:r>
              <a:rPr lang="en-US" dirty="0" smtClean="0"/>
              <a:t> </a:t>
            </a:r>
            <a:r>
              <a:rPr lang="en-US" i="1" dirty="0" err="1" smtClean="0"/>
              <a:t>Y</a:t>
            </a:r>
            <a:r>
              <a:rPr lang="en-US" i="1" baseline="-25000" dirty="0" err="1" smtClean="0"/>
              <a:t>t</a:t>
            </a:r>
            <a:r>
              <a:rPr lang="en-US" i="1" dirty="0" smtClean="0"/>
              <a:t> = 1.5239 + 0.6716 </a:t>
            </a:r>
            <a:r>
              <a:rPr lang="en-US" i="1" dirty="0" err="1" smtClean="0"/>
              <a:t>ln</a:t>
            </a:r>
            <a:r>
              <a:rPr lang="en-US" i="1" dirty="0" smtClean="0"/>
              <a:t> </a:t>
            </a:r>
            <a:r>
              <a:rPr lang="en-US" i="1" dirty="0" err="1" smtClean="0"/>
              <a:t>X</a:t>
            </a:r>
            <a:r>
              <a:rPr lang="en-US" i="1" baseline="-25000" dirty="0" err="1" smtClean="0"/>
              <a:t>t</a:t>
            </a:r>
            <a:endParaRPr lang="en-US" i="1" baseline="-25000" dirty="0" smtClean="0"/>
          </a:p>
          <a:p>
            <a:pPr algn="l" rtl="0">
              <a:defRPr/>
            </a:pPr>
            <a:r>
              <a:rPr lang="en-US" dirty="0" smtClean="0"/>
              <a:t>se     = (0.0762)  (0.0175)</a:t>
            </a:r>
          </a:p>
          <a:p>
            <a:pPr algn="l" rtl="0">
              <a:defRPr/>
            </a:pPr>
            <a:r>
              <a:rPr lang="en-US" i="1" dirty="0" smtClean="0"/>
              <a:t>t       = (19.9945) (38.2892) 					(12.5.2)</a:t>
            </a:r>
          </a:p>
          <a:p>
            <a:pPr algn="l" rtl="0">
              <a:defRPr/>
            </a:pPr>
            <a:r>
              <a:rPr lang="pt-BR" i="1" dirty="0" smtClean="0"/>
              <a:t>r 2 = 0.9747          d = 0.1542             ˆσ = 0.0260</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lnSpcReduction="10000"/>
          </a:bodyPr>
          <a:lstStyle/>
          <a:p>
            <a:r>
              <a:rPr lang="ar-SA" dirty="0" smtClean="0"/>
              <a:t>بشكل نوعي، تَعطي كلتا النماذج النَتائِج المماثلة. في الحالتين المعاملات المُخَمَّنة هامّة جداً، كما أُشيرَ إليه بالعاليينِ </a:t>
            </a:r>
            <a:r>
              <a:rPr lang="en-US" dirty="0" smtClean="0"/>
              <a:t>t </a:t>
            </a:r>
            <a:r>
              <a:rPr lang="ar-SA" dirty="0" smtClean="0"/>
              <a:t>قِيَم.</a:t>
            </a:r>
          </a:p>
          <a:p>
            <a:r>
              <a:rPr lang="ar-SA" dirty="0" smtClean="0"/>
              <a:t>في النموذج الخطي، إذا مؤشرِ الإنتاجيةِ يَرتفعُ </a:t>
            </a:r>
            <a:r>
              <a:rPr lang="ar-SA" dirty="0" err="1" smtClean="0"/>
              <a:t>ب</a:t>
            </a:r>
            <a:r>
              <a:rPr lang="en-US" dirty="0" smtClean="0"/>
              <a:t>a </a:t>
            </a:r>
            <a:r>
              <a:rPr lang="ar-SA" dirty="0" smtClean="0"/>
              <a:t>وحدة، في المعدل، دليل التعويضِ يَرتفعُ </a:t>
            </a:r>
            <a:r>
              <a:rPr lang="ar-SA" dirty="0" err="1" smtClean="0"/>
              <a:t>به</a:t>
            </a:r>
            <a:r>
              <a:rPr lang="ar-SA" dirty="0" smtClean="0"/>
              <a:t> حوالي 0.71 وحدةَ. في السجلِّ -  نموذج خطي، معامل المنحدرَ أنْ يَكُونَ مطاطيةَ، نَجِدُ ذلك إذا مؤشرِ الإنتاجيةِ نَرتفعُ ب1 بالمائة، في المعدل، دليل التعويضِ الحقيقيِ يَرتفعُ </a:t>
            </a:r>
            <a:r>
              <a:rPr lang="ar-SA" dirty="0" err="1" smtClean="0"/>
              <a:t>به</a:t>
            </a:r>
            <a:r>
              <a:rPr lang="ar-SA" dirty="0" smtClean="0"/>
              <a:t> حوالي 0.67 بالمائة.</a:t>
            </a:r>
          </a:p>
          <a:p>
            <a:r>
              <a:rPr lang="ar-SA" dirty="0" smtClean="0"/>
              <a:t>كَمْ </a:t>
            </a:r>
            <a:r>
              <a:rPr lang="ar-SA" dirty="0" err="1" smtClean="0"/>
              <a:t>موثوقة</a:t>
            </a:r>
            <a:r>
              <a:rPr lang="ar-SA" dirty="0" smtClean="0"/>
              <a:t> النَتائِجُ تُسلّمُها (12.5.1) </a:t>
            </a:r>
            <a:r>
              <a:rPr lang="ar-SA" dirty="0" err="1" smtClean="0"/>
              <a:t>و</a:t>
            </a:r>
            <a:r>
              <a:rPr lang="ar-SA" dirty="0" smtClean="0"/>
              <a:t>(12.5.2) إذا هناك </a:t>
            </a:r>
            <a:r>
              <a:rPr lang="en-US" dirty="0" smtClean="0"/>
              <a:t>autocorrelation؟ </a:t>
            </a:r>
            <a:r>
              <a:rPr lang="ar-SA" dirty="0" smtClean="0"/>
              <a:t>كما هو منصوص سابقاً، إذا هناك </a:t>
            </a:r>
            <a:r>
              <a:rPr lang="en-US" dirty="0" smtClean="0"/>
              <a:t>autocorrelation، </a:t>
            </a:r>
            <a:r>
              <a:rPr lang="ar-SA" dirty="0" smtClean="0"/>
              <a:t>الأخطاء المعيارية المُخَمَّنة تَتحيّزُ، كنتيجة للذي المُخَمَّنينِ </a:t>
            </a:r>
            <a:r>
              <a:rPr lang="en-US" dirty="0" smtClean="0"/>
              <a:t>t </a:t>
            </a:r>
            <a:r>
              <a:rPr lang="ar-SA" dirty="0" smtClean="0"/>
              <a:t>نِسَب عديمة الثقة. نَحتاجُ من الواضح </a:t>
            </a:r>
            <a:r>
              <a:rPr lang="ar-SA" dirty="0" err="1" smtClean="0"/>
              <a:t>للإكتِشاف</a:t>
            </a:r>
            <a:r>
              <a:rPr lang="ar-SA" dirty="0" smtClean="0"/>
              <a:t> إذا تَعاني بياناتَنا مِنْ </a:t>
            </a:r>
            <a:r>
              <a:rPr lang="en-US" dirty="0" smtClean="0"/>
              <a:t>autocorrelation. </a:t>
            </a:r>
            <a:r>
              <a:rPr lang="ar-SA" dirty="0" smtClean="0"/>
              <a:t>في القسمِ التاليِ نُناقشُ عِدّة طرق </a:t>
            </a:r>
            <a:r>
              <a:rPr lang="ar-SA" dirty="0" err="1" smtClean="0"/>
              <a:t>إكتِشاف</a:t>
            </a:r>
            <a:r>
              <a:rPr lang="ar-SA" dirty="0" smtClean="0"/>
              <a:t> </a:t>
            </a:r>
            <a:r>
              <a:rPr lang="en-US" dirty="0" smtClean="0"/>
              <a:t>autocorrelation.</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lnSpcReduction="20000"/>
          </a:bodyPr>
          <a:lstStyle/>
          <a:p>
            <a:r>
              <a:rPr lang="ar-SA" dirty="0" smtClean="0"/>
              <a:t>آي. الطريقة التخطيطية</a:t>
            </a:r>
          </a:p>
          <a:p>
            <a:r>
              <a:rPr lang="ar-SA" dirty="0" smtClean="0"/>
              <a:t>تذكّرْ بأنّ فرضيةَ </a:t>
            </a:r>
            <a:r>
              <a:rPr lang="en-US" dirty="0" err="1" smtClean="0"/>
              <a:t>nonautocorrelation</a:t>
            </a:r>
            <a:r>
              <a:rPr lang="en-US" dirty="0" smtClean="0"/>
              <a:t> </a:t>
            </a:r>
            <a:r>
              <a:rPr lang="ar-SA" dirty="0" smtClean="0"/>
              <a:t>للنموذجِ الكلاسيكيِ تَتعلّقُ </a:t>
            </a:r>
            <a:r>
              <a:rPr lang="ar-SA" dirty="0" err="1" smtClean="0"/>
              <a:t>بإضطراباتِ</a:t>
            </a:r>
            <a:r>
              <a:rPr lang="ar-SA" dirty="0" smtClean="0"/>
              <a:t> السكانَ </a:t>
            </a:r>
            <a:r>
              <a:rPr lang="en-US" dirty="0" err="1" smtClean="0"/>
              <a:t>ut</a:t>
            </a:r>
            <a:r>
              <a:rPr lang="en-US" dirty="0" smtClean="0"/>
              <a:t>، </a:t>
            </a:r>
            <a:r>
              <a:rPr lang="ar-SA" dirty="0" smtClean="0"/>
              <a:t>التي لَيستْ جديرة بالملاحظةَ مباشرة. الذي عِنْدَنا بدلاً مِن ذلك وكلائَهم، </a:t>
            </a:r>
            <a:r>
              <a:rPr lang="en-US" dirty="0" smtClean="0"/>
              <a:t>residuals ˆ</a:t>
            </a:r>
            <a:r>
              <a:rPr lang="en-US" dirty="0" err="1" smtClean="0"/>
              <a:t>ut</a:t>
            </a:r>
            <a:r>
              <a:rPr lang="en-US" dirty="0" smtClean="0"/>
              <a:t>، </a:t>
            </a:r>
            <a:r>
              <a:rPr lang="ar-SA" dirty="0" smtClean="0"/>
              <a:t>الذي يُمْكِنُ أَنْ يُحْصَلَ عليه بإجراءِ أو إل </a:t>
            </a:r>
            <a:r>
              <a:rPr lang="ar-SA" dirty="0" err="1" smtClean="0"/>
              <a:t>إس</a:t>
            </a:r>
            <a:r>
              <a:rPr lang="ar-SA" dirty="0" smtClean="0"/>
              <a:t> العادي. بالرغم من أن ˆ</a:t>
            </a:r>
            <a:r>
              <a:rPr lang="en-US" dirty="0" err="1" smtClean="0"/>
              <a:t>ut</a:t>
            </a:r>
            <a:r>
              <a:rPr lang="en-US" dirty="0" smtClean="0"/>
              <a:t> </a:t>
            </a:r>
            <a:r>
              <a:rPr lang="ar-SA" dirty="0" smtClean="0"/>
              <a:t>لَيستْ نفس الشيءِ </a:t>
            </a:r>
            <a:r>
              <a:rPr lang="ar-SA" dirty="0" err="1" smtClean="0"/>
              <a:t>ك</a:t>
            </a:r>
            <a:r>
              <a:rPr lang="en-US" dirty="0" err="1" smtClean="0"/>
              <a:t>ut</a:t>
            </a:r>
            <a:r>
              <a:rPr lang="en-US" dirty="0" smtClean="0"/>
              <a:t>، 17 </a:t>
            </a:r>
            <a:r>
              <a:rPr lang="ar-SA" dirty="0" smtClean="0"/>
              <a:t>في أغلب الأحيان </a:t>
            </a:r>
            <a:r>
              <a:rPr lang="en-US" dirty="0" smtClean="0"/>
              <a:t>a </a:t>
            </a:r>
            <a:r>
              <a:rPr lang="ar-SA" dirty="0" smtClean="0"/>
              <a:t>فحص بصري ˆ</a:t>
            </a:r>
            <a:r>
              <a:rPr lang="en-US" dirty="0" smtClean="0"/>
              <a:t>u </a:t>
            </a:r>
            <a:r>
              <a:rPr lang="ar-SA" dirty="0" smtClean="0"/>
              <a:t>يَعطينا بَعْض الأفكارِ حول الحضورِ المحتملِ </a:t>
            </a:r>
            <a:r>
              <a:rPr lang="ar-SA" dirty="0" err="1" smtClean="0"/>
              <a:t>ل</a:t>
            </a:r>
            <a:r>
              <a:rPr lang="en-US" dirty="0" smtClean="0"/>
              <a:t>autocorrelation </a:t>
            </a:r>
            <a:r>
              <a:rPr lang="ar-SA" dirty="0" smtClean="0"/>
              <a:t>في </a:t>
            </a:r>
            <a:r>
              <a:rPr lang="en-US" dirty="0" smtClean="0"/>
              <a:t>u. </a:t>
            </a:r>
            <a:r>
              <a:rPr lang="ar-SA" dirty="0" smtClean="0"/>
              <a:t>في الحقيقة , </a:t>
            </a:r>
            <a:r>
              <a:rPr lang="en-US" dirty="0" smtClean="0"/>
              <a:t>a </a:t>
            </a:r>
            <a:r>
              <a:rPr lang="ar-SA" dirty="0" smtClean="0"/>
              <a:t>فحص بصري ˆ</a:t>
            </a:r>
            <a:r>
              <a:rPr lang="en-US" dirty="0" err="1" smtClean="0"/>
              <a:t>ut</a:t>
            </a:r>
            <a:r>
              <a:rPr lang="en-US" dirty="0" smtClean="0"/>
              <a:t> </a:t>
            </a:r>
            <a:r>
              <a:rPr lang="ar-SA" dirty="0" smtClean="0"/>
              <a:t>أَو (ˆ</a:t>
            </a:r>
            <a:r>
              <a:rPr lang="en-US" dirty="0" smtClean="0"/>
              <a:t>u 2 t) </a:t>
            </a:r>
            <a:r>
              <a:rPr lang="ar-SA" dirty="0" smtClean="0"/>
              <a:t>يُمْكِنُ أَنْ يُزوّدَ معلوماتَ مفيدةَ حول </a:t>
            </a:r>
            <a:r>
              <a:rPr lang="en-US" dirty="0" smtClean="0"/>
              <a:t>autocorrelation، </a:t>
            </a:r>
            <a:r>
              <a:rPr lang="ar-SA" dirty="0" smtClean="0"/>
              <a:t>نقص نموذجي، أَو تحيّز مواصفاتِ.</a:t>
            </a:r>
          </a:p>
          <a:p>
            <a:r>
              <a:rPr lang="ar-SA" dirty="0" smtClean="0"/>
              <a:t>هناك طرق مُخْتَلِفة مِنْ فَحْص </a:t>
            </a:r>
            <a:r>
              <a:rPr lang="en-US" dirty="0" smtClean="0"/>
              <a:t>residuals. </a:t>
            </a:r>
            <a:r>
              <a:rPr lang="ar-SA" dirty="0" smtClean="0"/>
              <a:t>نحن يُمْكِنُ أَنْ نُخطّطَهم ببساطة ضدّ الوقتِ، </a:t>
            </a:r>
            <a:r>
              <a:rPr lang="ar-SA" dirty="0" smtClean="0"/>
              <a:t>رسم </a:t>
            </a:r>
            <a:r>
              <a:rPr lang="ar-SA" dirty="0" smtClean="0"/>
              <a:t>سلسلةِ الوقتَ، كما عَملنَا في الرقمِ 12.8، الذي نُشوّفُ </a:t>
            </a:r>
            <a:r>
              <a:rPr lang="en-US" dirty="0" smtClean="0"/>
              <a:t>residuals </a:t>
            </a:r>
            <a:r>
              <a:rPr lang="ar-SA" dirty="0" smtClean="0"/>
              <a:t>حَصلَ عليه مِنْ الأجورِ - </a:t>
            </a:r>
            <a:r>
              <a:rPr lang="ar-SA" dirty="0" smtClean="0"/>
              <a:t>انحدار </a:t>
            </a:r>
            <a:r>
              <a:rPr lang="ar-SA" dirty="0" smtClean="0"/>
              <a:t>معدلِ إنتاج (12.5.1). إنّ قِيَمَ هذه </a:t>
            </a:r>
            <a:r>
              <a:rPr lang="en-US" dirty="0" smtClean="0"/>
              <a:t>residuals </a:t>
            </a:r>
            <a:r>
              <a:rPr lang="ar-SA" dirty="0" smtClean="0"/>
              <a:t>منضدةَ مُسْتَسْلمةَ 12.5 سويّة مع البياناتِ الأخرى.</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1033462" y="996156"/>
            <a:ext cx="7324752" cy="456247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457200" y="804202"/>
            <a:ext cx="8229600" cy="501782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77500" lnSpcReduction="20000"/>
          </a:bodyPr>
          <a:lstStyle/>
          <a:p>
            <a:r>
              <a:rPr lang="ar-SA" dirty="0" smtClean="0"/>
              <a:t>طبيعة المشكلة</a:t>
            </a:r>
            <a:br>
              <a:rPr lang="ar-SA" dirty="0" smtClean="0"/>
            </a:br>
            <a:r>
              <a:rPr lang="ar-SA" dirty="0" smtClean="0"/>
              <a:t>ويمكن تعريف الترابط الذاتي على أنه "ارتباط بين أعضاء سلسلة </a:t>
            </a:r>
            <a:r>
              <a:rPr lang="ar-SA" dirty="0" err="1" smtClean="0"/>
              <a:t>الرصدات</a:t>
            </a:r>
            <a:r>
              <a:rPr lang="ar-SA" dirty="0" smtClean="0"/>
              <a:t> المطلوبة في الوقت [كما هو الحال في بيانات السلاسل الزمنية] أو الفضاء [كما هو الحال في البيانات المستعرضة]". ويفترض نموذج الانحدار الاعتيادي أن:</a:t>
            </a:r>
          </a:p>
          <a:p>
            <a:pPr>
              <a:buNone/>
            </a:pPr>
            <a:r>
              <a:rPr lang="ar-SA" dirty="0" smtClean="0"/>
              <a:t/>
            </a:r>
            <a:br>
              <a:rPr lang="ar-SA" dirty="0" smtClean="0"/>
            </a:br>
            <a:r>
              <a:rPr lang="en-US" dirty="0" smtClean="0"/>
              <a:t> E(</a:t>
            </a:r>
            <a:r>
              <a:rPr lang="en-US" dirty="0" err="1" smtClean="0"/>
              <a:t>uiuj</a:t>
            </a:r>
            <a:r>
              <a:rPr lang="en-US" dirty="0" smtClean="0"/>
              <a:t> ) = 0 		</a:t>
            </a:r>
            <a:r>
              <a:rPr lang="en-US" dirty="0" err="1" smtClean="0"/>
              <a:t>i</a:t>
            </a:r>
            <a:r>
              <a:rPr lang="en-US" dirty="0" smtClean="0"/>
              <a:t> ≠ j 			(3.2.5) </a:t>
            </a:r>
            <a:endParaRPr lang="ar-SA" dirty="0" smtClean="0"/>
          </a:p>
          <a:p>
            <a:pPr>
              <a:buNone/>
            </a:pPr>
            <a:r>
              <a:rPr lang="ar-SA" dirty="0" smtClean="0"/>
              <a:t/>
            </a:r>
            <a:br>
              <a:rPr lang="ar-SA" dirty="0" smtClean="0"/>
            </a:br>
            <a:r>
              <a:rPr lang="ar-SA" dirty="0" smtClean="0"/>
              <a:t>ببساطة، يفترض النموذج الكلاسيكي أن مصطلح الاضطراب المتعلق بأي ملاحظة لا يتأثر بمصطلح الاضطراب المتعلق بأي ملاحظة أخرى.</a:t>
            </a:r>
            <a:br>
              <a:rPr lang="ar-SA" dirty="0" smtClean="0"/>
            </a:br>
            <a:r>
              <a:rPr lang="ar-SA" dirty="0" smtClean="0"/>
              <a:t>على سبيل المثال، إذا كنا نتعامل مع بيانات سلسلة زمنية ربع سنوية تتضمن انحدار الناتج على العمالة </a:t>
            </a:r>
            <a:r>
              <a:rPr lang="ar-SA" dirty="0" err="1" smtClean="0"/>
              <a:t>ومدخلات</a:t>
            </a:r>
            <a:r>
              <a:rPr lang="ar-SA" dirty="0" smtClean="0"/>
              <a:t> رأس المال، وإذا كان هناك مثلا ضربة عمل تؤثر على الإنتاج في الربع، فلا يوجد سبب يدعو إلى الاعتقاد بأن هذا الاضطراب سيتم نقله إلى الربع التالي. أي إذا كان الناتج أقل هذا الربع، ليس هناك ما يدعو إلى توقع أن يكون أقل الربع المقبل. وبالمثل، إذا كنا نتعامل مع البيانات المستعرضة التي تنطوي على انحدار نفقات الاستهلاك الأسري على دخل الأسرة، فإن تأثير زيادة دخل أسرة واحدة على إنفاقها الاستهلاكي لا يتوقع أن يؤثر على الإنفاق الاستهلاكي لأسرة أخرى.</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lstStyle/>
          <a:p>
            <a:r>
              <a:rPr lang="ar-SA" dirty="0" smtClean="0"/>
              <a:t>لرُؤية هذا بشكل مختلف، نحن يُمْكِنُ أَنْ نُخطّطَ ˆ</a:t>
            </a:r>
            <a:r>
              <a:rPr lang="en-US" dirty="0" err="1" smtClean="0"/>
              <a:t>ut</a:t>
            </a:r>
            <a:r>
              <a:rPr lang="en-US" dirty="0" smtClean="0"/>
              <a:t> </a:t>
            </a:r>
            <a:r>
              <a:rPr lang="ar-SA" dirty="0" smtClean="0"/>
              <a:t>ضدّ ˆ</a:t>
            </a:r>
            <a:r>
              <a:rPr lang="en-US" dirty="0" smtClean="0"/>
              <a:t>ut-1، </a:t>
            </a:r>
            <a:r>
              <a:rPr lang="ar-SA" dirty="0" smtClean="0"/>
              <a:t>ذلك، يُخطّطُ </a:t>
            </a:r>
            <a:r>
              <a:rPr lang="en-US" dirty="0" smtClean="0"/>
              <a:t>residuals </a:t>
            </a:r>
            <a:r>
              <a:rPr lang="ar-SA" dirty="0" smtClean="0"/>
              <a:t>في الوقتِ </a:t>
            </a:r>
            <a:r>
              <a:rPr lang="en-US" dirty="0" smtClean="0"/>
              <a:t>t </a:t>
            </a:r>
            <a:r>
              <a:rPr lang="ar-SA" dirty="0" smtClean="0"/>
              <a:t>ضدّ قيمتِهم في الوقتِ (</a:t>
            </a:r>
            <a:r>
              <a:rPr lang="en-US" dirty="0" smtClean="0"/>
              <a:t>t - 1)، </a:t>
            </a:r>
            <a:r>
              <a:rPr lang="ar-SA" dirty="0" smtClean="0"/>
              <a:t>نوع مِنْ </a:t>
            </a:r>
            <a:r>
              <a:rPr lang="ar-SA" dirty="0" err="1" smtClean="0"/>
              <a:t>إختبار</a:t>
            </a:r>
            <a:r>
              <a:rPr lang="ar-SA" dirty="0" smtClean="0"/>
              <a:t> تجريبي أي </a:t>
            </a:r>
            <a:r>
              <a:rPr lang="ar-SA" dirty="0" err="1" smtClean="0"/>
              <a:t>آر</a:t>
            </a:r>
            <a:r>
              <a:rPr lang="ar-SA" dirty="0" smtClean="0"/>
              <a:t> (1) مخطط. إذا </a:t>
            </a:r>
            <a:r>
              <a:rPr lang="en-US" dirty="0" smtClean="0"/>
              <a:t>residuals </a:t>
            </a:r>
            <a:r>
              <a:rPr lang="ar-SA" dirty="0" smtClean="0"/>
              <a:t>غير عشوائي، نحن يَجِبُ أَنْ نَحْصلَ على الصورِ مشابهة لأولئك المعروضِ في رقمِ 12.3. هذه </a:t>
            </a:r>
            <a:r>
              <a:rPr lang="ar-SA" dirty="0" smtClean="0"/>
              <a:t>الرسم </a:t>
            </a:r>
            <a:r>
              <a:rPr lang="ar-SA" dirty="0" smtClean="0"/>
              <a:t>لأجورِنا - </a:t>
            </a:r>
            <a:r>
              <a:rPr lang="ar-SA" dirty="0" smtClean="0"/>
              <a:t>انحدار </a:t>
            </a:r>
            <a:r>
              <a:rPr lang="ar-SA" dirty="0" smtClean="0"/>
              <a:t>معدلِ إنتاج كما </a:t>
            </a:r>
            <a:r>
              <a:rPr lang="ar-SA" dirty="0" err="1" smtClean="0"/>
              <a:t>شُوّفتْ</a:t>
            </a:r>
            <a:r>
              <a:rPr lang="ar-SA" dirty="0" smtClean="0"/>
              <a:t> في رقمِ 12.9؛ إنّ البياناتَ التحتيةَ مُسْتَسْلمة</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642910" y="1600200"/>
            <a:ext cx="7500990" cy="45259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85000" lnSpcReduction="10000"/>
          </a:bodyPr>
          <a:lstStyle/>
          <a:p>
            <a:r>
              <a:rPr lang="ar-SA" dirty="0" smtClean="0"/>
              <a:t>الثّاني. المَرّات تَختبرُ</a:t>
            </a:r>
          </a:p>
          <a:p>
            <a:r>
              <a:rPr lang="ar-SA" dirty="0" smtClean="0"/>
              <a:t>إذا نَفْحصُ رقمَ بعناية 12.8، نُلاحظُ </a:t>
            </a:r>
            <a:r>
              <a:rPr lang="en-US" dirty="0" smtClean="0"/>
              <a:t>a </a:t>
            </a:r>
            <a:r>
              <a:rPr lang="ar-SA" dirty="0" smtClean="0"/>
              <a:t>ميزّة غريبة: أولياً، عِنْدَنا عِدّة </a:t>
            </a:r>
            <a:r>
              <a:rPr lang="en-US" dirty="0" smtClean="0"/>
              <a:t>residuals </a:t>
            </a:r>
            <a:r>
              <a:rPr lang="ar-SA" dirty="0" smtClean="0"/>
              <a:t>ذلك سلبي، ثمّ هناك </a:t>
            </a:r>
            <a:r>
              <a:rPr lang="en-US" dirty="0" smtClean="0"/>
              <a:t>a </a:t>
            </a:r>
            <a:r>
              <a:rPr lang="ar-SA" dirty="0" smtClean="0"/>
              <a:t>سلسلة </a:t>
            </a:r>
            <a:r>
              <a:rPr lang="en-US" dirty="0" smtClean="0"/>
              <a:t>residuals </a:t>
            </a:r>
            <a:r>
              <a:rPr lang="ar-SA" dirty="0" smtClean="0"/>
              <a:t>إيجابية، وبعد ذلك هناك عِدّة </a:t>
            </a:r>
            <a:r>
              <a:rPr lang="en-US" dirty="0" smtClean="0"/>
              <a:t>residuals </a:t>
            </a:r>
            <a:r>
              <a:rPr lang="ar-SA" dirty="0" smtClean="0"/>
              <a:t>ذلك سلبي. إذا هذه </a:t>
            </a:r>
            <a:r>
              <a:rPr lang="en-US" dirty="0" smtClean="0"/>
              <a:t>residuals </a:t>
            </a:r>
            <a:r>
              <a:rPr lang="ar-SA" dirty="0" smtClean="0"/>
              <a:t>كَانتْ عشوائي تماماً، هَلْ يُمْكِنُ أَنْ نُلاحظَ مثل هذا النمطِ؟ بشكل حدسي، يَبْدو غير محتملَ. هذا الحدسِ يُمْكِنُ أَنْ يُدقّقَ بما يسمّى بالمَرّاتِ تَختبرُ، يَعْرفُ أحياناً أيضاً </a:t>
            </a:r>
            <a:r>
              <a:rPr lang="ar-SA" dirty="0" err="1" smtClean="0"/>
              <a:t>كإختبار</a:t>
            </a:r>
            <a:r>
              <a:rPr lang="ar-SA" dirty="0" smtClean="0"/>
              <a:t> جيري , </a:t>
            </a:r>
            <a:r>
              <a:rPr lang="en-US" dirty="0" smtClean="0"/>
              <a:t>a nonparametric </a:t>
            </a:r>
            <a:r>
              <a:rPr lang="ar-SA" dirty="0" err="1" smtClean="0"/>
              <a:t>إختبار</a:t>
            </a:r>
            <a:r>
              <a:rPr lang="ar-SA" dirty="0" smtClean="0"/>
              <a:t>.</a:t>
            </a:r>
          </a:p>
          <a:p>
            <a:r>
              <a:rPr lang="ar-SA" dirty="0" smtClean="0"/>
              <a:t>لتَوضيح </a:t>
            </a:r>
            <a:r>
              <a:rPr lang="ar-SA" dirty="0" err="1" smtClean="0"/>
              <a:t>إختبارِ</a:t>
            </a:r>
            <a:r>
              <a:rPr lang="ar-SA" dirty="0" smtClean="0"/>
              <a:t> المَرّاتَ، دعنا نُلاحظُ ببساطة أسفل الإشاراتِ (+ أَو -) </a:t>
            </a:r>
            <a:r>
              <a:rPr lang="en-US" dirty="0" smtClean="0"/>
              <a:t>residuals </a:t>
            </a:r>
            <a:r>
              <a:rPr lang="ar-SA" dirty="0" smtClean="0"/>
              <a:t>حَصلنَا عليهم مِنْ الأجورِ - </a:t>
            </a:r>
            <a:r>
              <a:rPr lang="ar-SA" dirty="0" smtClean="0"/>
              <a:t>انحدار </a:t>
            </a:r>
            <a:r>
              <a:rPr lang="ar-SA" dirty="0" smtClean="0"/>
              <a:t>معدلِ إنتاج، الذي نُسلّمُ العمودِ الأولِ مِنْ منضدةِ 12.5.</a:t>
            </a:r>
          </a:p>
          <a:p>
            <a:endParaRPr lang="ar-SA" dirty="0" smtClean="0"/>
          </a:p>
          <a:p>
            <a:r>
              <a:rPr lang="ar-SA" dirty="0" smtClean="0"/>
              <a:t>(---------) (+++++++++++++++++++++) (----------) (12.6.1)</a:t>
            </a:r>
          </a:p>
          <a:p>
            <a:endParaRPr lang="ar-SA" dirty="0" smtClean="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r>
              <a:rPr lang="ar-SA" dirty="0" smtClean="0"/>
              <a:t>هكذا هناك 9 </a:t>
            </a:r>
            <a:r>
              <a:rPr lang="en-US" dirty="0" smtClean="0"/>
              <a:t>residuals </a:t>
            </a:r>
            <a:r>
              <a:rPr lang="ar-SA" dirty="0" smtClean="0"/>
              <a:t>سلبي، </a:t>
            </a:r>
            <a:r>
              <a:rPr lang="ar-SA" dirty="0" err="1" smtClean="0"/>
              <a:t>تَلى</a:t>
            </a:r>
            <a:r>
              <a:rPr lang="ar-SA" dirty="0" smtClean="0"/>
              <a:t> ب21 </a:t>
            </a:r>
            <a:r>
              <a:rPr lang="en-US" dirty="0" smtClean="0"/>
              <a:t>residuals </a:t>
            </a:r>
            <a:r>
              <a:rPr lang="ar-SA" dirty="0" smtClean="0"/>
              <a:t>إيجابي، </a:t>
            </a:r>
            <a:r>
              <a:rPr lang="ar-SA" dirty="0" err="1" smtClean="0"/>
              <a:t>تَلى</a:t>
            </a:r>
            <a:r>
              <a:rPr lang="ar-SA" dirty="0" smtClean="0"/>
              <a:t> ب10 </a:t>
            </a:r>
            <a:r>
              <a:rPr lang="en-US" dirty="0" smtClean="0"/>
              <a:t>residuals </a:t>
            </a:r>
            <a:r>
              <a:rPr lang="ar-SA" dirty="0" smtClean="0"/>
              <a:t>سلبي، لما مجموعه 40 ملاحظة.</a:t>
            </a:r>
          </a:p>
          <a:p>
            <a:r>
              <a:rPr lang="ar-SA" dirty="0" smtClean="0"/>
              <a:t>نُعرّفُ الآن </a:t>
            </a:r>
            <a:r>
              <a:rPr lang="en-US" dirty="0" smtClean="0"/>
              <a:t>a </a:t>
            </a:r>
            <a:r>
              <a:rPr lang="ar-SA" dirty="0" smtClean="0"/>
              <a:t>رَكضَ كسلسلة مستمرة مِنْ رمزِ واحد أَو خاصيّةِ، مثل + أَو -. نُعرّفُ طولَ أبعد </a:t>
            </a:r>
            <a:r>
              <a:rPr lang="en-US" dirty="0" smtClean="0"/>
              <a:t>a </a:t>
            </a:r>
            <a:r>
              <a:rPr lang="ar-SA" dirty="0" smtClean="0"/>
              <a:t>رَكضَ كعدد العناصرِ فيه. في السلسلةِ </a:t>
            </a:r>
            <a:r>
              <a:rPr lang="ar-SA" dirty="0" err="1" smtClean="0"/>
              <a:t>شوّفتْ</a:t>
            </a:r>
            <a:r>
              <a:rPr lang="ar-SA" dirty="0" smtClean="0"/>
              <a:t> في (12.6.1)، هناك 3 مَرّاتِ: </a:t>
            </a:r>
            <a:r>
              <a:rPr lang="en-US" dirty="0" smtClean="0"/>
              <a:t>a </a:t>
            </a:r>
            <a:r>
              <a:rPr lang="ar-SA" dirty="0" smtClean="0"/>
              <a:t>مَرة مِنْ 9 ناقصِ (وبمعنى آخر: . ، مِنْ الطولِ 9) , </a:t>
            </a:r>
            <a:r>
              <a:rPr lang="en-US" dirty="0" smtClean="0"/>
              <a:t>a </a:t>
            </a:r>
            <a:r>
              <a:rPr lang="ar-SA" dirty="0" smtClean="0"/>
              <a:t>مَرة مِنْ 21 زائدِ (وبمعنى آخر: . ، مِنْ الطولِ 21) </a:t>
            </a:r>
            <a:r>
              <a:rPr lang="ar-SA" dirty="0" err="1" smtClean="0"/>
              <a:t>و</a:t>
            </a:r>
            <a:r>
              <a:rPr lang="en-US" dirty="0" smtClean="0"/>
              <a:t>a </a:t>
            </a:r>
            <a:r>
              <a:rPr lang="ar-SA" dirty="0" smtClean="0"/>
              <a:t>مَرة مِنْ 10 ناقصِ (وبمعنى آخر: . ، مِنْ الطولِ 10). ل</a:t>
            </a:r>
            <a:r>
              <a:rPr lang="en-US" dirty="0" smtClean="0"/>
              <a:t>a </a:t>
            </a:r>
            <a:r>
              <a:rPr lang="ar-SA" dirty="0" smtClean="0"/>
              <a:t>تأثير بصري أفضل، قدّمنَا المَرّاتَ المُخْتَلِفةَ في العلامات الحصرِ.</a:t>
            </a:r>
          </a:p>
          <a:p>
            <a:r>
              <a:rPr lang="ar-SA" dirty="0" smtClean="0"/>
              <a:t>بفَحْص هكذا تَتصرّفُ المَرّاتَ في </a:t>
            </a:r>
            <a:r>
              <a:rPr lang="en-US" dirty="0" smtClean="0"/>
              <a:t>a </a:t>
            </a:r>
            <a:r>
              <a:rPr lang="ar-SA" dirty="0" smtClean="0"/>
              <a:t>سلسلة عشوائية تماماً مِنْ الملاحظاتِ، واحد يُمْكِنُ أَنْ تَشتقَّ </a:t>
            </a:r>
            <a:r>
              <a:rPr lang="en-US" dirty="0" smtClean="0"/>
              <a:t>a </a:t>
            </a:r>
            <a:r>
              <a:rPr lang="ar-SA" dirty="0" err="1" smtClean="0"/>
              <a:t>إختبار</a:t>
            </a:r>
            <a:r>
              <a:rPr lang="ar-SA" dirty="0" smtClean="0"/>
              <a:t> </a:t>
            </a:r>
            <a:r>
              <a:rPr lang="en-US" dirty="0" smtClean="0"/>
              <a:t>randomness </a:t>
            </a:r>
            <a:r>
              <a:rPr lang="ar-SA" dirty="0" smtClean="0"/>
              <a:t>للمَرّاتِ. نَسْألُ هذا السؤالِ: هَلْ المَرّات الـ3 تُلاحظُ في مثالِنا الإيضاحيِ يَشْملُ 40 ملاحظةِ الكثير مِنْ أَو أيضاً بِضْعَة مُقَارَنِ بعددِ المَرّاتِ يَتوقّعُ في </a:t>
            </a:r>
            <a:r>
              <a:rPr lang="en-US" dirty="0" smtClean="0"/>
              <a:t>a </a:t>
            </a:r>
            <a:r>
              <a:rPr lang="ar-SA" dirty="0" smtClean="0"/>
              <a:t>سلسلة عشوائية تماماً مِنْ 40 ملاحظةِ؟ إذا هناك الكثير مِنْ المَرّاتِ، هو يَعْني ذلك في مثالِنا، إشارة تغييرِ </a:t>
            </a:r>
            <a:r>
              <a:rPr lang="en-US" dirty="0" smtClean="0"/>
              <a:t>residuals </a:t>
            </a:r>
            <a:r>
              <a:rPr lang="ar-SA" dirty="0" smtClean="0"/>
              <a:t>كثيراً، هكذا يُشيرُ إلى </a:t>
            </a:r>
            <a:r>
              <a:rPr lang="ar-SA" dirty="0" err="1" smtClean="0"/>
              <a:t>الإرتباطِ</a:t>
            </a:r>
            <a:r>
              <a:rPr lang="ar-SA" dirty="0" smtClean="0"/>
              <a:t> المتسلسلِ السلبيِ (</a:t>
            </a:r>
            <a:r>
              <a:rPr lang="en-US" dirty="0" smtClean="0"/>
              <a:t>cf. </a:t>
            </a:r>
            <a:r>
              <a:rPr lang="ar-SA" dirty="0" smtClean="0"/>
              <a:t>رقم 12.3 </a:t>
            </a:r>
            <a:r>
              <a:rPr lang="en-US" dirty="0" smtClean="0"/>
              <a:t>b). </a:t>
            </a:r>
            <a:r>
              <a:rPr lang="ar-SA" dirty="0" smtClean="0"/>
              <a:t>بنفس الطريقة، إذا هناك أيضاً بِضْع مَرّاتِ، هم قَدْ يَقترحونَ </a:t>
            </a:r>
            <a:r>
              <a:rPr lang="en-US" dirty="0" smtClean="0"/>
              <a:t>autocorrelation </a:t>
            </a:r>
            <a:r>
              <a:rPr lang="ar-SA" dirty="0" smtClean="0"/>
              <a:t>إيجابي، كما في الشخصيةِ 12.3 </a:t>
            </a:r>
            <a:r>
              <a:rPr lang="en-US" dirty="0" smtClean="0"/>
              <a:t>a. </a:t>
            </a:r>
            <a:r>
              <a:rPr lang="ar-SA" dirty="0" smtClean="0"/>
              <a:t>بداهة، ثمّ، يَعتقدُ 12.8 يُشيرُ إلى </a:t>
            </a:r>
            <a:r>
              <a:rPr lang="ar-SA" dirty="0" err="1" smtClean="0"/>
              <a:t>الإرتباطِ</a:t>
            </a:r>
            <a:r>
              <a:rPr lang="ar-SA" dirty="0" smtClean="0"/>
              <a:t> الإيجابيِ في </a:t>
            </a:r>
            <a:r>
              <a:rPr lang="en-US" dirty="0" smtClean="0"/>
              <a:t>residuals.</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77500" lnSpcReduction="20000"/>
          </a:bodyPr>
          <a:lstStyle/>
          <a:p>
            <a:pPr algn="l" rtl="0">
              <a:defRPr/>
            </a:pPr>
            <a:r>
              <a:rPr lang="en-US" dirty="0" smtClean="0"/>
              <a:t>Now let</a:t>
            </a:r>
          </a:p>
          <a:p>
            <a:pPr algn="l" rtl="0">
              <a:defRPr/>
            </a:pPr>
            <a:r>
              <a:rPr lang="en-US" i="1" dirty="0" smtClean="0"/>
              <a:t>N = total number of observations = N1 + N2</a:t>
            </a:r>
          </a:p>
          <a:p>
            <a:pPr algn="l" rtl="0">
              <a:defRPr/>
            </a:pPr>
            <a:r>
              <a:rPr lang="en-US" i="1" dirty="0" smtClean="0"/>
              <a:t>N1 = number of + symbols (i.e., + residuals)</a:t>
            </a:r>
          </a:p>
          <a:p>
            <a:pPr algn="l" rtl="0">
              <a:defRPr/>
            </a:pPr>
            <a:r>
              <a:rPr lang="en-US" i="1" dirty="0" smtClean="0"/>
              <a:t>N2 = number of − symbols (i.e., − residuals)</a:t>
            </a:r>
          </a:p>
          <a:p>
            <a:pPr algn="l" rtl="0">
              <a:defRPr/>
            </a:pPr>
            <a:r>
              <a:rPr lang="en-US" i="1" dirty="0" smtClean="0"/>
              <a:t>R = number of runs</a:t>
            </a:r>
          </a:p>
          <a:p>
            <a:pPr algn="l" rtl="0">
              <a:defRPr/>
            </a:pPr>
            <a:endParaRPr lang="en-US" dirty="0" smtClean="0"/>
          </a:p>
          <a:p>
            <a:pPr algn="l" rtl="0">
              <a:defRPr/>
            </a:pPr>
            <a:endParaRPr lang="en-US" i="1" dirty="0" smtClean="0"/>
          </a:p>
          <a:p>
            <a:pPr algn="l" rtl="0">
              <a:defRPr/>
            </a:pPr>
            <a:endParaRPr lang="en-US" i="1" dirty="0" smtClean="0"/>
          </a:p>
          <a:p>
            <a:pPr algn="l" rtl="0">
              <a:defRPr/>
            </a:pPr>
            <a:endParaRPr lang="en-US" i="1" dirty="0" smtClean="0"/>
          </a:p>
          <a:p>
            <a:pPr algn="l" rtl="0">
              <a:defRPr/>
            </a:pPr>
            <a:r>
              <a:rPr lang="en-US" i="1" dirty="0" smtClean="0"/>
              <a:t>Note: N = N1 + N2.</a:t>
            </a:r>
          </a:p>
          <a:p>
            <a:pPr algn="l" rtl="0">
              <a:defRPr/>
            </a:pPr>
            <a:r>
              <a:rPr lang="en-US" dirty="0" smtClean="0"/>
              <a:t>If the null hypothesis of randomness is sustainable, following the properties of the normal distribution, we should expect that </a:t>
            </a:r>
          </a:p>
          <a:p>
            <a:pPr algn="ctr" rtl="0">
              <a:buFontTx/>
              <a:buNone/>
              <a:defRPr/>
            </a:pPr>
            <a:r>
              <a:rPr lang="pt-BR" dirty="0" smtClean="0"/>
              <a:t>Prob [</a:t>
            </a:r>
            <a:r>
              <a:rPr lang="pt-BR" i="1" dirty="0" smtClean="0"/>
              <a:t>E(R) − 1.96σR ≤ R ≤ E(R) + 1.96σR] = 0.95 	(12.6.3)</a:t>
            </a:r>
          </a:p>
          <a:p>
            <a:endParaRPr lang="ar-SA" dirty="0"/>
          </a:p>
        </p:txBody>
      </p:sp>
      <p:pic>
        <p:nvPicPr>
          <p:cNvPr id="4" name="Picture 5"/>
          <p:cNvPicPr>
            <a:picLocks noChangeAspect="1" noChangeArrowheads="1"/>
          </p:cNvPicPr>
          <p:nvPr/>
        </p:nvPicPr>
        <p:blipFill>
          <a:blip r:embed="rId2"/>
          <a:srcRect/>
          <a:stretch>
            <a:fillRect/>
          </a:stretch>
        </p:blipFill>
        <p:spPr bwMode="auto">
          <a:xfrm>
            <a:off x="500034" y="2571745"/>
            <a:ext cx="7229475" cy="121444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1500166" y="1071546"/>
            <a:ext cx="6457950" cy="1114425"/>
          </a:xfrm>
          <a:prstGeom prst="rect">
            <a:avLst/>
          </a:prstGeom>
          <a:noFill/>
          <a:ln w="9525">
            <a:noFill/>
            <a:miter lim="800000"/>
            <a:headEnd/>
            <a:tailEnd/>
          </a:ln>
        </p:spPr>
      </p:pic>
      <p:sp>
        <p:nvSpPr>
          <p:cNvPr id="5" name="مستطيل 4"/>
          <p:cNvSpPr/>
          <p:nvPr/>
        </p:nvSpPr>
        <p:spPr>
          <a:xfrm>
            <a:off x="1357290" y="2214554"/>
            <a:ext cx="4555863" cy="369332"/>
          </a:xfrm>
          <a:prstGeom prst="rect">
            <a:avLst/>
          </a:prstGeom>
        </p:spPr>
        <p:txBody>
          <a:bodyPr wrap="none">
            <a:spAutoFit/>
          </a:bodyPr>
          <a:lstStyle/>
          <a:p>
            <a:pPr>
              <a:defRPr/>
            </a:pPr>
            <a:r>
              <a:rPr lang="en-US" dirty="0" smtClean="0"/>
              <a:t>Using the formulas given in (12.6.2), we obtain</a:t>
            </a:r>
          </a:p>
        </p:txBody>
      </p:sp>
      <p:pic>
        <p:nvPicPr>
          <p:cNvPr id="6" name="Picture 5"/>
          <p:cNvPicPr>
            <a:picLocks noChangeAspect="1" noChangeArrowheads="1"/>
          </p:cNvPicPr>
          <p:nvPr/>
        </p:nvPicPr>
        <p:blipFill>
          <a:blip r:embed="rId3"/>
          <a:srcRect/>
          <a:stretch>
            <a:fillRect/>
          </a:stretch>
        </p:blipFill>
        <p:spPr bwMode="auto">
          <a:xfrm>
            <a:off x="1357290" y="2786058"/>
            <a:ext cx="6269037" cy="1652588"/>
          </a:xfrm>
          <a:prstGeom prst="rect">
            <a:avLst/>
          </a:prstGeom>
          <a:noFill/>
          <a:ln w="9525">
            <a:noFill/>
            <a:miter lim="800000"/>
            <a:headEnd/>
            <a:tailEnd/>
          </a:ln>
        </p:spPr>
      </p:pic>
      <p:sp>
        <p:nvSpPr>
          <p:cNvPr id="7" name="مستطيل 6"/>
          <p:cNvSpPr/>
          <p:nvPr/>
        </p:nvSpPr>
        <p:spPr>
          <a:xfrm>
            <a:off x="1857356" y="4714884"/>
            <a:ext cx="4572000" cy="1200329"/>
          </a:xfrm>
          <a:prstGeom prst="rect">
            <a:avLst/>
          </a:prstGeom>
        </p:spPr>
        <p:txBody>
          <a:bodyPr>
            <a:spAutoFit/>
          </a:bodyPr>
          <a:lstStyle/>
          <a:p>
            <a:pPr algn="l" rtl="0">
              <a:defRPr/>
            </a:pPr>
            <a:r>
              <a:rPr lang="en-US" dirty="0" smtClean="0"/>
              <a:t>The 95% confidence interval for </a:t>
            </a:r>
            <a:r>
              <a:rPr lang="en-US" i="1" dirty="0" smtClean="0"/>
              <a:t>R in our example is thus:</a:t>
            </a:r>
          </a:p>
          <a:p>
            <a:pPr algn="l" rtl="0">
              <a:defRPr/>
            </a:pPr>
            <a:endParaRPr lang="en-US" i="1" dirty="0" smtClean="0"/>
          </a:p>
          <a:p>
            <a:pPr algn="ctr" rtl="0">
              <a:buFontTx/>
              <a:buNone/>
              <a:defRPr/>
            </a:pPr>
            <a:r>
              <a:rPr lang="en-US" dirty="0" smtClean="0"/>
              <a:t>[10</a:t>
            </a:r>
            <a:r>
              <a:rPr lang="en-US" i="1" dirty="0" smtClean="0"/>
              <a:t>.975 ± 1.96(3.1134)] = (4.8728, 17.0722)</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dirty="0" err="1" smtClean="0"/>
              <a:t>ديربن</a:t>
            </a:r>
            <a:r>
              <a:rPr lang="ar-SA" dirty="0" smtClean="0"/>
              <a:t> - </a:t>
            </a:r>
            <a:r>
              <a:rPr lang="en-US" dirty="0" smtClean="0"/>
              <a:t>Watson d </a:t>
            </a:r>
            <a:r>
              <a:rPr lang="ar-SA" dirty="0" err="1" smtClean="0"/>
              <a:t>إختبار</a:t>
            </a:r>
            <a:endParaRPr lang="ar-SA" dirty="0" smtClean="0"/>
          </a:p>
          <a:p>
            <a:r>
              <a:rPr lang="ar-SA" dirty="0" smtClean="0"/>
              <a:t>إنّ </a:t>
            </a:r>
            <a:r>
              <a:rPr lang="ar-SA" dirty="0" err="1" smtClean="0"/>
              <a:t>الإختبارَ</a:t>
            </a:r>
            <a:r>
              <a:rPr lang="ar-SA" dirty="0" smtClean="0"/>
              <a:t> الأكثر شهرة </a:t>
            </a:r>
            <a:r>
              <a:rPr lang="ar-SA" dirty="0" err="1" smtClean="0"/>
              <a:t>لإكتِشاف</a:t>
            </a:r>
            <a:r>
              <a:rPr lang="ar-SA" dirty="0" smtClean="0"/>
              <a:t> </a:t>
            </a:r>
            <a:r>
              <a:rPr lang="ar-SA" dirty="0" err="1" smtClean="0"/>
              <a:t>الإرتباطِ</a:t>
            </a:r>
            <a:r>
              <a:rPr lang="ar-SA" dirty="0" smtClean="0"/>
              <a:t> المتسلسلِ ذلك المتطورِ</a:t>
            </a:r>
          </a:p>
          <a:p>
            <a:r>
              <a:rPr lang="ar-SA" dirty="0" smtClean="0"/>
              <a:t>مِن قِبل الخبراء الإحصائيين </a:t>
            </a:r>
            <a:r>
              <a:rPr lang="ar-SA" dirty="0" err="1" smtClean="0"/>
              <a:t>ديربن</a:t>
            </a:r>
            <a:r>
              <a:rPr lang="ar-SA" dirty="0" smtClean="0"/>
              <a:t> و</a:t>
            </a:r>
            <a:r>
              <a:rPr lang="en-US" dirty="0" smtClean="0"/>
              <a:t>Watson. </a:t>
            </a:r>
            <a:r>
              <a:rPr lang="ar-SA" dirty="0" smtClean="0"/>
              <a:t>هي بشكل شعبي المعروف </a:t>
            </a:r>
            <a:r>
              <a:rPr lang="ar-SA" dirty="0" err="1" smtClean="0"/>
              <a:t>بديربن</a:t>
            </a:r>
            <a:r>
              <a:rPr lang="ar-SA" dirty="0" smtClean="0"/>
              <a:t> -</a:t>
            </a:r>
          </a:p>
          <a:p>
            <a:r>
              <a:rPr lang="en-US" dirty="0" smtClean="0"/>
              <a:t>Watson d </a:t>
            </a:r>
            <a:r>
              <a:rPr lang="ar-SA" dirty="0" smtClean="0"/>
              <a:t>إحصائية، التي مُعَرَّفةُ </a:t>
            </a:r>
            <a:r>
              <a:rPr lang="ar-SA" dirty="0" err="1" smtClean="0"/>
              <a:t>ك</a:t>
            </a:r>
            <a:endParaRPr lang="ar-SA" dirty="0" smtClean="0"/>
          </a:p>
          <a:p>
            <a:endParaRPr lang="ar-SA" dirty="0" smtClean="0"/>
          </a:p>
          <a:p>
            <a:endParaRPr lang="ar-SA" dirty="0" smtClean="0"/>
          </a:p>
          <a:p>
            <a:endParaRPr lang="ar-SA" dirty="0" smtClean="0"/>
          </a:p>
          <a:p>
            <a:endParaRPr lang="ar-SA" dirty="0" smtClean="0"/>
          </a:p>
          <a:p>
            <a:r>
              <a:rPr lang="ar-SA" dirty="0" smtClean="0"/>
              <a:t>من المُهمِ مُلاحَظَة الفرضياتِ تَقِعُ تحت </a:t>
            </a:r>
            <a:r>
              <a:rPr lang="en-US" dirty="0" smtClean="0"/>
              <a:t>d </a:t>
            </a:r>
            <a:r>
              <a:rPr lang="ar-SA" dirty="0" smtClean="0"/>
              <a:t>إحصائية.</a:t>
            </a:r>
          </a:p>
          <a:p>
            <a:r>
              <a:rPr lang="ar-SA" dirty="0" smtClean="0"/>
              <a:t>1. يَتضمّنُ نموذجُ </a:t>
            </a:r>
            <a:r>
              <a:rPr lang="ar-SA" dirty="0" smtClean="0"/>
              <a:t>الانحدار </a:t>
            </a:r>
            <a:r>
              <a:rPr lang="ar-SA" dirty="0" smtClean="0"/>
              <a:t>تعبيرَ </a:t>
            </a:r>
            <a:r>
              <a:rPr lang="ar-SA" dirty="0" err="1" smtClean="0"/>
              <a:t>الإعتراضَ</a:t>
            </a:r>
            <a:r>
              <a:rPr lang="ar-SA" dirty="0" smtClean="0"/>
              <a:t>. إذا هو لَيسَ حاليَ، كما في حالة </a:t>
            </a:r>
            <a:r>
              <a:rPr lang="ar-SA" dirty="0" smtClean="0"/>
              <a:t>الانحدار </a:t>
            </a:r>
            <a:r>
              <a:rPr lang="ar-SA" dirty="0" smtClean="0"/>
              <a:t>خلال الأصلِ، هو ضروريُ لإعادة </a:t>
            </a:r>
            <a:r>
              <a:rPr lang="ar-SA" dirty="0" smtClean="0"/>
              <a:t>الانحدار </a:t>
            </a:r>
            <a:r>
              <a:rPr lang="ar-SA" dirty="0" err="1" smtClean="0"/>
              <a:t>بضمن</a:t>
            </a:r>
            <a:r>
              <a:rPr lang="ar-SA" dirty="0" smtClean="0"/>
              <a:t> ذلك تعبيرِ </a:t>
            </a:r>
            <a:r>
              <a:rPr lang="ar-SA" dirty="0" err="1" smtClean="0"/>
              <a:t>الإعتراضَ</a:t>
            </a:r>
            <a:r>
              <a:rPr lang="ar-SA" dirty="0" smtClean="0"/>
              <a:t> للحُصُول على </a:t>
            </a:r>
            <a:r>
              <a:rPr lang="ar-SA" dirty="0" err="1" smtClean="0"/>
              <a:t>آر</a:t>
            </a:r>
            <a:r>
              <a:rPr lang="ar-SA" dirty="0" smtClean="0"/>
              <a:t> </a:t>
            </a:r>
            <a:r>
              <a:rPr lang="ar-SA" dirty="0" err="1" smtClean="0"/>
              <a:t>إس</a:t>
            </a:r>
            <a:r>
              <a:rPr lang="ar-SA" dirty="0" smtClean="0"/>
              <a:t> </a:t>
            </a:r>
            <a:r>
              <a:rPr lang="ar-SA" dirty="0" err="1" smtClean="0"/>
              <a:t>إس</a:t>
            </a:r>
            <a:r>
              <a:rPr lang="ar-SA" dirty="0" smtClean="0"/>
              <a:t>.</a:t>
            </a:r>
          </a:p>
          <a:p>
            <a:r>
              <a:rPr lang="ar-SA" dirty="0" smtClean="0"/>
              <a:t>2. إنّ المتغيّراتَ التوضيحيةَ، </a:t>
            </a:r>
            <a:r>
              <a:rPr lang="ar-SA" dirty="0" err="1" smtClean="0"/>
              <a:t>إكس</a:t>
            </a:r>
            <a:r>
              <a:rPr lang="ar-SA" dirty="0" smtClean="0"/>
              <a:t>، </a:t>
            </a:r>
            <a:r>
              <a:rPr lang="en-US" dirty="0" err="1" smtClean="0"/>
              <a:t>nonstochastic</a:t>
            </a:r>
            <a:r>
              <a:rPr lang="en-US" dirty="0" smtClean="0"/>
              <a:t>، </a:t>
            </a:r>
            <a:r>
              <a:rPr lang="ar-SA" dirty="0" smtClean="0"/>
              <a:t>أَو ثابت في أخذ العينات المتكرّرِ.</a:t>
            </a:r>
          </a:p>
          <a:p>
            <a:endParaRPr lang="ar-SA" dirty="0"/>
          </a:p>
        </p:txBody>
      </p:sp>
      <p:pic>
        <p:nvPicPr>
          <p:cNvPr id="4" name="Picture 4"/>
          <p:cNvPicPr>
            <a:picLocks noChangeAspect="1" noChangeArrowheads="1"/>
          </p:cNvPicPr>
          <p:nvPr/>
        </p:nvPicPr>
        <p:blipFill>
          <a:blip r:embed="rId2"/>
          <a:srcRect/>
          <a:stretch>
            <a:fillRect/>
          </a:stretch>
        </p:blipFill>
        <p:spPr bwMode="auto">
          <a:xfrm>
            <a:off x="642910" y="3071811"/>
            <a:ext cx="7726362" cy="114300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SA" dirty="0" smtClean="0"/>
              <a:t>3. إنّ </a:t>
            </a:r>
            <a:r>
              <a:rPr lang="ar-SA" dirty="0" err="1" smtClean="0"/>
              <a:t>الإضطراباتَ</a:t>
            </a:r>
            <a:r>
              <a:rPr lang="ar-SA" dirty="0" smtClean="0"/>
              <a:t> </a:t>
            </a:r>
            <a:r>
              <a:rPr lang="en-US" dirty="0" err="1" smtClean="0"/>
              <a:t>ut</a:t>
            </a:r>
            <a:r>
              <a:rPr lang="en-US" dirty="0" smtClean="0"/>
              <a:t> </a:t>
            </a:r>
            <a:r>
              <a:rPr lang="ar-SA" dirty="0" smtClean="0"/>
              <a:t>مُوَلَّد بطلبِ الأولِ </a:t>
            </a:r>
            <a:r>
              <a:rPr lang="en-US" dirty="0" smtClean="0"/>
              <a:t>autoregressive </a:t>
            </a:r>
            <a:r>
              <a:rPr lang="ar-SA" dirty="0" smtClean="0"/>
              <a:t>مخطط: </a:t>
            </a:r>
            <a:r>
              <a:rPr lang="en-US" dirty="0" err="1" smtClean="0"/>
              <a:t>ut</a:t>
            </a:r>
            <a:r>
              <a:rPr lang="en-US" dirty="0" smtClean="0"/>
              <a:t> =؟ ut-1 + et. </a:t>
            </a:r>
            <a:r>
              <a:rPr lang="ar-SA" dirty="0" smtClean="0"/>
              <a:t>لذا، هو لا يُمْكن أنْ يُستَعملُ </a:t>
            </a:r>
            <a:r>
              <a:rPr lang="ar-SA" dirty="0" err="1" smtClean="0"/>
              <a:t>لإكتِشاف</a:t>
            </a:r>
            <a:r>
              <a:rPr lang="ar-SA" dirty="0" smtClean="0"/>
              <a:t> طلبِ أعلى </a:t>
            </a:r>
            <a:r>
              <a:rPr lang="en-US" dirty="0" smtClean="0"/>
              <a:t>autoregressive </a:t>
            </a:r>
            <a:r>
              <a:rPr lang="ar-SA" dirty="0" smtClean="0"/>
              <a:t>مخططات.</a:t>
            </a:r>
          </a:p>
          <a:p>
            <a:r>
              <a:rPr lang="ar-SA" dirty="0" smtClean="0"/>
              <a:t>4. إنّ تعبيرَ الخطأَ </a:t>
            </a:r>
            <a:r>
              <a:rPr lang="en-US" dirty="0" err="1" smtClean="0"/>
              <a:t>ut</a:t>
            </a:r>
            <a:r>
              <a:rPr lang="en-US" dirty="0" smtClean="0"/>
              <a:t> </a:t>
            </a:r>
            <a:r>
              <a:rPr lang="ar-SA" dirty="0" smtClean="0"/>
              <a:t>مُفتَرَضُ لكي يُوزّعَ عادة.</a:t>
            </a:r>
          </a:p>
          <a:p>
            <a:r>
              <a:rPr lang="ar-SA" dirty="0" smtClean="0"/>
              <a:t>5. نموذج </a:t>
            </a:r>
            <a:r>
              <a:rPr lang="ar-SA" dirty="0" smtClean="0"/>
              <a:t>الانحدار </a:t>
            </a:r>
            <a:r>
              <a:rPr lang="ar-SA" dirty="0" smtClean="0"/>
              <a:t>لا يَتضمّنُ القيمةَ المُتلكَّئةَ (</a:t>
            </a:r>
            <a:r>
              <a:rPr lang="en-US" dirty="0" smtClean="0"/>
              <a:t>s) </a:t>
            </a:r>
            <a:r>
              <a:rPr lang="ar-SA" dirty="0" smtClean="0"/>
              <a:t>المتغير التابعِ كأحد المتغيّراتِ التوضيحيةِ. هكذا، </a:t>
            </a:r>
            <a:r>
              <a:rPr lang="ar-SA" dirty="0" err="1" smtClean="0"/>
              <a:t>الإختبار</a:t>
            </a:r>
            <a:r>
              <a:rPr lang="ar-SA" dirty="0" smtClean="0"/>
              <a:t> غير ملائمُ في نماذجِ النوعِ التاليِ</a:t>
            </a:r>
            <a:r>
              <a:rPr lang="ar-SA" dirty="0" smtClean="0"/>
              <a:t>:</a:t>
            </a:r>
          </a:p>
          <a:p>
            <a:pPr algn="l" rtl="0"/>
            <a:r>
              <a:rPr lang="en-US" i="1" dirty="0" err="1" smtClean="0"/>
              <a:t>Y</a:t>
            </a:r>
            <a:r>
              <a:rPr lang="en-US" i="1" baseline="-25000" dirty="0" err="1" smtClean="0"/>
              <a:t>t</a:t>
            </a:r>
            <a:r>
              <a:rPr lang="en-US" i="1" dirty="0" smtClean="0"/>
              <a:t> = </a:t>
            </a:r>
            <a:r>
              <a:rPr lang="el-GR" i="1" dirty="0" smtClean="0"/>
              <a:t>β</a:t>
            </a:r>
            <a:r>
              <a:rPr lang="el-GR" i="1" baseline="-25000" dirty="0" smtClean="0"/>
              <a:t>1</a:t>
            </a:r>
            <a:r>
              <a:rPr lang="el-GR" i="1" dirty="0" smtClean="0"/>
              <a:t> + β</a:t>
            </a:r>
            <a:r>
              <a:rPr lang="el-GR" i="1" baseline="-25000" dirty="0" smtClean="0"/>
              <a:t>2</a:t>
            </a:r>
            <a:r>
              <a:rPr lang="en-US" i="1" dirty="0" smtClean="0"/>
              <a:t>X</a:t>
            </a:r>
            <a:r>
              <a:rPr lang="en-US" i="1" baseline="-25000" dirty="0" smtClean="0"/>
              <a:t>2t</a:t>
            </a:r>
            <a:r>
              <a:rPr lang="en-US" i="1" dirty="0" smtClean="0"/>
              <a:t> + </a:t>
            </a:r>
            <a:r>
              <a:rPr lang="el-GR" i="1" dirty="0" smtClean="0"/>
              <a:t>β</a:t>
            </a:r>
            <a:r>
              <a:rPr lang="el-GR" i="1" baseline="-25000" dirty="0" smtClean="0"/>
              <a:t>3</a:t>
            </a:r>
            <a:r>
              <a:rPr lang="en-US" i="1" dirty="0" smtClean="0"/>
              <a:t>X</a:t>
            </a:r>
            <a:r>
              <a:rPr lang="en-US" i="1" baseline="-25000" dirty="0" smtClean="0"/>
              <a:t>3t</a:t>
            </a:r>
            <a:r>
              <a:rPr lang="en-US" i="1" dirty="0" smtClean="0"/>
              <a:t> + ·· ·+</a:t>
            </a:r>
            <a:r>
              <a:rPr lang="el-GR" i="1" dirty="0" smtClean="0"/>
              <a:t>β</a:t>
            </a:r>
            <a:r>
              <a:rPr lang="en-US" i="1" baseline="-25000" dirty="0" err="1" smtClean="0"/>
              <a:t>k</a:t>
            </a:r>
            <a:r>
              <a:rPr lang="en-US" i="1" dirty="0" err="1" smtClean="0"/>
              <a:t>X</a:t>
            </a:r>
            <a:r>
              <a:rPr lang="en-US" i="1" baseline="-25000" dirty="0" err="1" smtClean="0"/>
              <a:t>kt</a:t>
            </a:r>
            <a:r>
              <a:rPr lang="en-US" i="1" baseline="-25000" dirty="0" smtClean="0"/>
              <a:t> </a:t>
            </a:r>
            <a:r>
              <a:rPr lang="en-US" i="1" dirty="0" smtClean="0"/>
              <a:t>+ </a:t>
            </a:r>
            <a:r>
              <a:rPr lang="el-GR" i="1" dirty="0" smtClean="0"/>
              <a:t>γ</a:t>
            </a:r>
            <a:r>
              <a:rPr lang="en-US" i="1" dirty="0" smtClean="0"/>
              <a:t>Y</a:t>
            </a:r>
            <a:r>
              <a:rPr lang="en-US" i="1" baseline="-25000" dirty="0" smtClean="0"/>
              <a:t>t−1</a:t>
            </a:r>
            <a:r>
              <a:rPr lang="en-US" i="1" dirty="0" smtClean="0"/>
              <a:t> + </a:t>
            </a:r>
            <a:r>
              <a:rPr lang="en-US" i="1" dirty="0" err="1" smtClean="0"/>
              <a:t>u</a:t>
            </a:r>
            <a:r>
              <a:rPr lang="en-US" i="1" baseline="-25000" dirty="0" err="1" smtClean="0"/>
              <a:t>t</a:t>
            </a:r>
            <a:r>
              <a:rPr lang="en-US" i="1" dirty="0" smtClean="0"/>
              <a:t> 	(12.6.6)</a:t>
            </a:r>
          </a:p>
          <a:p>
            <a:endParaRPr lang="ar-SA" dirty="0" smtClean="0"/>
          </a:p>
          <a:p>
            <a:r>
              <a:rPr lang="ar-SA" dirty="0" smtClean="0"/>
              <a:t>حيث </a:t>
            </a:r>
            <a:r>
              <a:rPr lang="ar-SA" dirty="0" smtClean="0"/>
              <a:t>أنَّ </a:t>
            </a:r>
            <a:r>
              <a:rPr lang="en-US" dirty="0" smtClean="0"/>
              <a:t>Yt-1 </a:t>
            </a:r>
            <a:r>
              <a:rPr lang="ar-SA" dirty="0" smtClean="0"/>
              <a:t>الفترةَ الواحدة تَخلّفتْ عن قيمةِ </a:t>
            </a:r>
            <a:r>
              <a:rPr lang="ar-SA" dirty="0" err="1" smtClean="0"/>
              <a:t>واي</a:t>
            </a:r>
            <a:r>
              <a:rPr lang="ar-SA" dirty="0" smtClean="0"/>
              <a:t> .</a:t>
            </a:r>
          </a:p>
          <a:p>
            <a:r>
              <a:rPr lang="ar-SA" dirty="0" smtClean="0"/>
              <a:t>6. ليس هناك ملاحظات مفقودة في البياناتِ. هكذا، في أجورِنا -  </a:t>
            </a:r>
            <a:r>
              <a:rPr lang="ar-SA" dirty="0" smtClean="0"/>
              <a:t>انحدار </a:t>
            </a:r>
            <a:r>
              <a:rPr lang="ar-SA" dirty="0" smtClean="0"/>
              <a:t>معدلِ إنتاج للفترةِ 1959 -1998، إذا ملاحظاتِ </a:t>
            </a:r>
            <a:r>
              <a:rPr lang="ar-SA" dirty="0" err="1" smtClean="0"/>
              <a:t>ل</a:t>
            </a:r>
            <a:r>
              <a:rPr lang="ar-SA" dirty="0" smtClean="0"/>
              <a:t>، رأي، 1978 1982 كَانتْ مفقود لسبب ما، </a:t>
            </a:r>
            <a:r>
              <a:rPr lang="en-US" dirty="0" smtClean="0"/>
              <a:t>d </a:t>
            </a:r>
            <a:r>
              <a:rPr lang="ar-SA" dirty="0" smtClean="0"/>
              <a:t>إحصائية لَنْ تَجْعلَ أي علاوةِ لهذا ملاحظاتَ </a:t>
            </a:r>
            <a:r>
              <a:rPr lang="ar-SA" dirty="0" smtClean="0"/>
              <a:t>مفقودةَ</a:t>
            </a:r>
          </a:p>
          <a:p>
            <a:pPr algn="l" rtl="0"/>
            <a:r>
              <a:rPr lang="en-US" dirty="0" smtClean="0"/>
              <a:t>d </a:t>
            </a:r>
            <a:r>
              <a:rPr lang="en-US" i="1" dirty="0" err="1" smtClean="0"/>
              <a:t>d</a:t>
            </a:r>
            <a:r>
              <a:rPr lang="en-US" i="1" dirty="0" smtClean="0">
                <a:solidFill>
                  <a:srgbClr val="FFFF00"/>
                </a:solidFill>
              </a:rPr>
              <a:t> </a:t>
            </a:r>
            <a:r>
              <a:rPr lang="en-US" i="1" dirty="0" smtClean="0"/>
              <a:t>≈ 2(1−</a:t>
            </a:r>
            <a:r>
              <a:rPr lang="el-GR" i="1" dirty="0" smtClean="0"/>
              <a:t>ρˆ) </a:t>
            </a:r>
            <a:r>
              <a:rPr lang="en-US" i="1" dirty="0" smtClean="0"/>
              <a:t>						</a:t>
            </a:r>
            <a:r>
              <a:rPr lang="el-GR" i="1" dirty="0" smtClean="0"/>
              <a:t>(12.6.10)</a:t>
            </a:r>
            <a:endParaRPr lang="en-US" i="1" dirty="0" smtClean="0"/>
          </a:p>
          <a:p>
            <a:r>
              <a:rPr lang="ar-SA" dirty="0" smtClean="0"/>
              <a:t>لكن عند</a:t>
            </a:r>
            <a:r>
              <a:rPr lang="en-US" dirty="0" smtClean="0"/>
              <a:t> </a:t>
            </a:r>
            <a:r>
              <a:rPr lang="en-US" dirty="0" smtClean="0"/>
              <a:t>−1 ≤ </a:t>
            </a:r>
            <a:r>
              <a:rPr lang="en-US" i="1" dirty="0" smtClean="0"/>
              <a:t>ρ ≤ 1, (12.6.10) </a:t>
            </a:r>
            <a:r>
              <a:rPr lang="ar-SA" dirty="0" smtClean="0"/>
              <a:t>يُشيرُ </a:t>
            </a:r>
            <a:r>
              <a:rPr lang="ar-SA" dirty="0" smtClean="0"/>
              <a:t>ضمناً إلى أنَّ</a:t>
            </a:r>
          </a:p>
          <a:p>
            <a:r>
              <a:rPr lang="en-US" dirty="0" smtClean="0"/>
              <a:t>0 </a:t>
            </a:r>
            <a:r>
              <a:rPr lang="en-US" dirty="0" smtClean="0"/>
              <a:t>≤ </a:t>
            </a:r>
            <a:r>
              <a:rPr lang="en-US" i="1" dirty="0" smtClean="0"/>
              <a:t>d ≤ 4 </a:t>
            </a:r>
            <a:endParaRPr lang="en-US" dirty="0" smtClean="0"/>
          </a:p>
          <a:p>
            <a:r>
              <a:rPr lang="ar-SA" dirty="0" smtClean="0"/>
              <a:t>هذه حدودَ </a:t>
            </a:r>
            <a:r>
              <a:rPr lang="en-US" dirty="0" smtClean="0"/>
              <a:t>d؛ </a:t>
            </a:r>
            <a:r>
              <a:rPr lang="ar-SA" dirty="0" smtClean="0"/>
              <a:t>أيّ مُخَمَّنة </a:t>
            </a:r>
            <a:r>
              <a:rPr lang="en-US" dirty="0" smtClean="0"/>
              <a:t>d </a:t>
            </a:r>
            <a:r>
              <a:rPr lang="ar-SA" dirty="0" smtClean="0"/>
              <a:t>قيمة يَجِبُ أَنْ تَقعَ ضمن </a:t>
            </a:r>
            <a:r>
              <a:rPr lang="ar-SA" dirty="0" smtClean="0"/>
              <a:t>هذه الحدود</a:t>
            </a:r>
            <a:r>
              <a:rPr lang="ar-SA" dirty="0" smtClean="0"/>
              <a:t>.</a:t>
            </a:r>
          </a:p>
          <a:p>
            <a:endParaRPr lang="ar-SA" dirty="0" smtClean="0"/>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642910" y="785795"/>
            <a:ext cx="7486677" cy="494905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r>
              <a:rPr lang="ar-SA" dirty="0" smtClean="0"/>
              <a:t>إنّ ميكانيكا </a:t>
            </a:r>
            <a:r>
              <a:rPr lang="ar-SA" dirty="0" err="1" smtClean="0"/>
              <a:t>ديربن</a:t>
            </a:r>
            <a:r>
              <a:rPr lang="ar-SA" dirty="0" smtClean="0"/>
              <a:t> - </a:t>
            </a:r>
            <a:r>
              <a:rPr lang="ar-SA" dirty="0" err="1" smtClean="0"/>
              <a:t>إختبار</a:t>
            </a:r>
            <a:r>
              <a:rPr lang="ar-SA" dirty="0" smtClean="0"/>
              <a:t> </a:t>
            </a:r>
            <a:r>
              <a:rPr lang="en-US" dirty="0" smtClean="0"/>
              <a:t>Watson </a:t>
            </a:r>
            <a:r>
              <a:rPr lang="ar-SA" dirty="0" smtClean="0"/>
              <a:t>كالتّالي، على </a:t>
            </a:r>
            <a:r>
              <a:rPr lang="ar-SA" dirty="0" err="1" smtClean="0"/>
              <a:t>إفتراض</a:t>
            </a:r>
            <a:r>
              <a:rPr lang="ar-SA" dirty="0" smtClean="0"/>
              <a:t> أنَّ الفرضيات التي تَقِعُ تحت </a:t>
            </a:r>
            <a:r>
              <a:rPr lang="ar-SA" dirty="0" err="1" smtClean="0"/>
              <a:t>الإختبارِ</a:t>
            </a:r>
            <a:r>
              <a:rPr lang="ar-SA" dirty="0" smtClean="0"/>
              <a:t> مُنجَز:</a:t>
            </a:r>
          </a:p>
          <a:p>
            <a:r>
              <a:rPr lang="ar-SA" dirty="0" smtClean="0"/>
              <a:t>1. أدرْ </a:t>
            </a:r>
            <a:r>
              <a:rPr lang="ar-SA" dirty="0" smtClean="0"/>
              <a:t>انحدار </a:t>
            </a:r>
            <a:r>
              <a:rPr lang="ar-SA" dirty="0" smtClean="0"/>
              <a:t>أو إل </a:t>
            </a:r>
            <a:r>
              <a:rPr lang="ar-SA" dirty="0" err="1" smtClean="0"/>
              <a:t>إس</a:t>
            </a:r>
            <a:r>
              <a:rPr lang="ar-SA" dirty="0" smtClean="0"/>
              <a:t> </a:t>
            </a:r>
            <a:r>
              <a:rPr lang="ar-SA" dirty="0" err="1" smtClean="0"/>
              <a:t>وإحصلْ</a:t>
            </a:r>
            <a:r>
              <a:rPr lang="ar-SA" dirty="0" smtClean="0"/>
              <a:t> على </a:t>
            </a:r>
            <a:r>
              <a:rPr lang="en-US" dirty="0" smtClean="0"/>
              <a:t>residuals.</a:t>
            </a:r>
          </a:p>
          <a:p>
            <a:r>
              <a:rPr lang="en-US" dirty="0" smtClean="0"/>
              <a:t>2. </a:t>
            </a:r>
            <a:r>
              <a:rPr lang="ar-SA" dirty="0" err="1" smtClean="0"/>
              <a:t>إحسبْ</a:t>
            </a:r>
            <a:r>
              <a:rPr lang="ar-SA" dirty="0" smtClean="0"/>
              <a:t> </a:t>
            </a:r>
            <a:r>
              <a:rPr lang="en-US" dirty="0" smtClean="0"/>
              <a:t>d </a:t>
            </a:r>
            <a:r>
              <a:rPr lang="ar-SA" dirty="0" smtClean="0"/>
              <a:t>مِنْ (12.6.5). (أكثر برامجِ الحاسوبِ الآن تَعمَلُ هذه بشكل دوري. )</a:t>
            </a:r>
          </a:p>
          <a:p>
            <a:r>
              <a:rPr lang="ar-SA" dirty="0" smtClean="0"/>
              <a:t>3. لحجمِ العيّنةِ المُعطى وأعطىَ عددَ المتغيّراتِ التوضيحيةِ، يَكتشفُ </a:t>
            </a:r>
            <a:r>
              <a:rPr lang="en-US" dirty="0" err="1" smtClean="0"/>
              <a:t>dL</a:t>
            </a:r>
            <a:r>
              <a:rPr lang="en-US" dirty="0" smtClean="0"/>
              <a:t> </a:t>
            </a:r>
            <a:r>
              <a:rPr lang="ar-SA" dirty="0" smtClean="0"/>
              <a:t>الناقد والقِيَم </a:t>
            </a:r>
            <a:r>
              <a:rPr lang="en-US" dirty="0" err="1" smtClean="0"/>
              <a:t>dU.</a:t>
            </a:r>
            <a:endParaRPr lang="en-US" dirty="0" smtClean="0"/>
          </a:p>
          <a:p>
            <a:r>
              <a:rPr lang="en-US" dirty="0" smtClean="0"/>
              <a:t>4. </a:t>
            </a:r>
            <a:r>
              <a:rPr lang="ar-SA" dirty="0" smtClean="0"/>
              <a:t>تَتْلي قواعدُ القرارَ الآن سلّمتْ منضدةِ 12.6. لسهولةِ الإشارةِ، هذه قواعدِ القرارِ تُصوّرُ أيضاً في رقمِ 12.10.</a:t>
            </a:r>
          </a:p>
          <a:p>
            <a:endParaRPr lang="ar-SA" dirty="0" smtClean="0"/>
          </a:p>
          <a:p>
            <a:r>
              <a:rPr lang="ar-SA" dirty="0" smtClean="0"/>
              <a:t>لتَصوير الميكانيكا، دعنا نَعُودُ إلى أجورِنا - </a:t>
            </a:r>
            <a:r>
              <a:rPr lang="ar-SA" dirty="0" smtClean="0"/>
              <a:t>انحدار </a:t>
            </a:r>
            <a:r>
              <a:rPr lang="ar-SA" dirty="0" smtClean="0"/>
              <a:t>معدلِ إنتاج. مِنْ البياناتِ سلّمتْ منضدةِ 12.5 المُخَمَّنينِ </a:t>
            </a:r>
            <a:r>
              <a:rPr lang="en-US" dirty="0" smtClean="0"/>
              <a:t>d </a:t>
            </a:r>
            <a:r>
              <a:rPr lang="ar-SA" dirty="0" smtClean="0"/>
              <a:t>قيمة يُمْكِنُ أَنْ تُشوّفَ لِكي تَكُونَ 0.1229، يَقترحُ بأنّ هناك </a:t>
            </a:r>
            <a:r>
              <a:rPr lang="ar-SA" dirty="0" err="1" smtClean="0"/>
              <a:t>إرتباط</a:t>
            </a:r>
            <a:r>
              <a:rPr lang="ar-SA" dirty="0" smtClean="0"/>
              <a:t> متسلسل إيجابي في </a:t>
            </a:r>
            <a:r>
              <a:rPr lang="en-US" dirty="0" smtClean="0"/>
              <a:t>residuals. </a:t>
            </a:r>
            <a:r>
              <a:rPr lang="ar-SA" dirty="0" smtClean="0"/>
              <a:t>مِنْ </a:t>
            </a:r>
            <a:r>
              <a:rPr lang="ar-SA" dirty="0" err="1" smtClean="0"/>
              <a:t>ديربن</a:t>
            </a:r>
            <a:r>
              <a:rPr lang="ar-SA" dirty="0" smtClean="0"/>
              <a:t> - </a:t>
            </a:r>
            <a:r>
              <a:rPr lang="en-US" dirty="0" smtClean="0"/>
              <a:t>Watson </a:t>
            </a:r>
            <a:r>
              <a:rPr lang="ar-SA" dirty="0" smtClean="0"/>
              <a:t>يُدرجُ، نَجِدُ ذلك ل40 ملاحظةِ ومتغيّرِ توضيحيةِ واحدة , </a:t>
            </a:r>
            <a:r>
              <a:rPr lang="en-US" dirty="0" err="1" smtClean="0"/>
              <a:t>dL</a:t>
            </a:r>
            <a:r>
              <a:rPr lang="en-US" dirty="0" smtClean="0"/>
              <a:t> = 1.44 </a:t>
            </a:r>
            <a:r>
              <a:rPr lang="ar-SA" dirty="0" smtClean="0"/>
              <a:t>و</a:t>
            </a:r>
            <a:r>
              <a:rPr lang="en-US" dirty="0" err="1" smtClean="0"/>
              <a:t>dU</a:t>
            </a:r>
            <a:r>
              <a:rPr lang="en-US" dirty="0" smtClean="0"/>
              <a:t> = 1.54 </a:t>
            </a:r>
            <a:r>
              <a:rPr lang="ar-SA" dirty="0" smtClean="0"/>
              <a:t>في الـ5 بالمائة مستوى. منذ المَحْسُوبينِ </a:t>
            </a:r>
            <a:r>
              <a:rPr lang="en-US" dirty="0" smtClean="0"/>
              <a:t>d </a:t>
            </a:r>
            <a:r>
              <a:rPr lang="ar-SA" dirty="0" smtClean="0"/>
              <a:t>مِنْ 0.1229 كذبةِ تحت </a:t>
            </a:r>
            <a:r>
              <a:rPr lang="en-US" dirty="0" err="1" smtClean="0"/>
              <a:t>dL</a:t>
            </a:r>
            <a:r>
              <a:rPr lang="en-US" dirty="0" smtClean="0"/>
              <a:t>، </a:t>
            </a:r>
            <a:r>
              <a:rPr lang="ar-SA" dirty="0" smtClean="0"/>
              <a:t>نحن لا نَستطيعُ رَفْض الفرضيةِ بأنّ هناك </a:t>
            </a:r>
            <a:r>
              <a:rPr lang="ar-SA" dirty="0" err="1" smtClean="0"/>
              <a:t>إرتباطات</a:t>
            </a:r>
            <a:r>
              <a:rPr lang="ar-SA" dirty="0" smtClean="0"/>
              <a:t> متسلسلة إيجابية في </a:t>
            </a:r>
            <a:r>
              <a:rPr lang="en-US" dirty="0" smtClean="0"/>
              <a:t>residuals</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0" y="428604"/>
            <a:ext cx="8501089" cy="607223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r>
              <a:rPr lang="ar-SA" dirty="0" smtClean="0"/>
              <a:t>تقدير أو إل </a:t>
            </a:r>
            <a:r>
              <a:rPr lang="ar-SA" dirty="0" err="1" smtClean="0"/>
              <a:t>إس</a:t>
            </a:r>
            <a:endParaRPr lang="ar-SA" dirty="0" smtClean="0"/>
          </a:p>
          <a:p>
            <a:r>
              <a:rPr lang="ar-SA" dirty="0" smtClean="0"/>
              <a:t>تحت أي </a:t>
            </a:r>
            <a:r>
              <a:rPr lang="ar-SA" dirty="0" err="1" smtClean="0"/>
              <a:t>آر</a:t>
            </a:r>
            <a:r>
              <a:rPr lang="ar-SA" dirty="0" smtClean="0"/>
              <a:t> (1) عملية، المقدّر </a:t>
            </a:r>
            <a:r>
              <a:rPr lang="ar-SA" dirty="0" err="1" smtClean="0"/>
              <a:t>البلو</a:t>
            </a:r>
            <a:r>
              <a:rPr lang="ar-SA" dirty="0" smtClean="0"/>
              <a:t> </a:t>
            </a:r>
            <a:r>
              <a:rPr lang="ar-SA" dirty="0" smtClean="0"/>
              <a:t>ك 2 مُعطى بالتعبيرِ التاليِ.</a:t>
            </a:r>
          </a:p>
          <a:p>
            <a:r>
              <a:rPr lang="ar-SA" dirty="0" smtClean="0"/>
              <a:t> </a:t>
            </a:r>
          </a:p>
          <a:p>
            <a:endParaRPr lang="ar-SA" dirty="0" smtClean="0"/>
          </a:p>
          <a:p>
            <a:endParaRPr lang="ar-SA" dirty="0" smtClean="0"/>
          </a:p>
          <a:p>
            <a:r>
              <a:rPr lang="ar-SA" dirty="0" smtClean="0"/>
              <a:t>تُزوّدُ نظريةُ </a:t>
            </a:r>
            <a:r>
              <a:rPr lang="en-US" dirty="0" smtClean="0"/>
              <a:t>Gauss </a:t>
            </a:r>
            <a:r>
              <a:rPr lang="ar-SA" dirty="0" smtClean="0"/>
              <a:t>فقط الشرط الكافي </a:t>
            </a:r>
            <a:r>
              <a:rPr lang="ar-SA" dirty="0" err="1" smtClean="0"/>
              <a:t>لأو</a:t>
            </a:r>
            <a:r>
              <a:rPr lang="ar-SA" dirty="0" smtClean="0"/>
              <a:t> إل </a:t>
            </a:r>
            <a:r>
              <a:rPr lang="ar-SA" dirty="0" err="1" smtClean="0"/>
              <a:t>إس</a:t>
            </a:r>
            <a:r>
              <a:rPr lang="ar-SA" dirty="0" smtClean="0"/>
              <a:t> الّذي سَيَكُونُ </a:t>
            </a:r>
            <a:r>
              <a:rPr lang="ar-SA" dirty="0" err="1" smtClean="0"/>
              <a:t>بلو</a:t>
            </a:r>
            <a:r>
              <a:rPr lang="ar-SA" dirty="0" smtClean="0"/>
              <a:t>.</a:t>
            </a:r>
            <a:endParaRPr lang="ar-SA" dirty="0" smtClean="0"/>
          </a:p>
          <a:p>
            <a:r>
              <a:rPr lang="ar-SA" dirty="0" smtClean="0"/>
              <a:t>الشروط الضرورية </a:t>
            </a:r>
            <a:r>
              <a:rPr lang="ar-SA" dirty="0" err="1" smtClean="0"/>
              <a:t>لأو</a:t>
            </a:r>
            <a:r>
              <a:rPr lang="ar-SA" dirty="0" smtClean="0"/>
              <a:t> إل </a:t>
            </a:r>
            <a:r>
              <a:rPr lang="ar-SA" dirty="0" err="1" smtClean="0"/>
              <a:t>إس</a:t>
            </a:r>
            <a:r>
              <a:rPr lang="ar-SA" dirty="0" smtClean="0"/>
              <a:t> الّتي سَتَكُونُ زرقاءَ مُعطية بنظريةِ </a:t>
            </a:r>
            <a:r>
              <a:rPr lang="en-US" dirty="0" err="1" smtClean="0"/>
              <a:t>Krushkal</a:t>
            </a:r>
            <a:r>
              <a:rPr lang="en-US" dirty="0" smtClean="0"/>
              <a:t>.</a:t>
            </a:r>
          </a:p>
          <a:p>
            <a:r>
              <a:rPr lang="ar-SA" dirty="0" smtClean="0"/>
              <a:t>لذا، في بَعْض الحالاتِ، هو يُمْكِنُ أَنْ يَحْدثَ الذي </a:t>
            </a:r>
            <a:r>
              <a:rPr lang="en-US" dirty="0" err="1" smtClean="0"/>
              <a:t>ols</a:t>
            </a:r>
            <a:r>
              <a:rPr lang="en-US" dirty="0" smtClean="0"/>
              <a:t> Blue</a:t>
            </a:r>
            <a:r>
              <a:rPr lang="ar-SA" dirty="0" smtClean="0"/>
              <a:t> </a:t>
            </a:r>
            <a:r>
              <a:rPr lang="ar-SA" dirty="0" smtClean="0"/>
              <a:t>على الرغم مِنْ </a:t>
            </a:r>
            <a:r>
              <a:rPr lang="en-US" dirty="0" smtClean="0"/>
              <a:t>autocorrelation. </a:t>
            </a:r>
            <a:r>
              <a:rPr lang="ar-SA" dirty="0" smtClean="0"/>
              <a:t>لكن مثل هذه الحالاتِ نادرة جداً</a:t>
            </a:r>
          </a:p>
          <a:p>
            <a:endParaRPr lang="ar-SA" dirty="0"/>
          </a:p>
        </p:txBody>
      </p:sp>
      <p:graphicFrame>
        <p:nvGraphicFramePr>
          <p:cNvPr id="1028" name="Object 4"/>
          <p:cNvGraphicFramePr>
            <a:graphicFrameLocks noChangeAspect="1"/>
          </p:cNvGraphicFramePr>
          <p:nvPr/>
        </p:nvGraphicFramePr>
        <p:xfrm>
          <a:off x="1571604" y="2857496"/>
          <a:ext cx="2387600" cy="558800"/>
        </p:xfrm>
        <a:graphic>
          <a:graphicData uri="http://schemas.openxmlformats.org/presentationml/2006/ole">
            <p:oleObj spid="_x0000_s1028" name="Equation" r:id="rId3" imgW="2387520" imgH="558720" progId="Equation.3">
              <p:embed/>
            </p:oleObj>
          </a:graphicData>
        </a:graphic>
      </p:graphicFrame>
      <p:graphicFrame>
        <p:nvGraphicFramePr>
          <p:cNvPr id="1029" name="Object 5"/>
          <p:cNvGraphicFramePr>
            <a:graphicFrameLocks noChangeAspect="1"/>
          </p:cNvGraphicFramePr>
          <p:nvPr/>
        </p:nvGraphicFramePr>
        <p:xfrm>
          <a:off x="4500562" y="2857496"/>
          <a:ext cx="2133600" cy="508000"/>
        </p:xfrm>
        <a:graphic>
          <a:graphicData uri="http://schemas.openxmlformats.org/presentationml/2006/ole">
            <p:oleObj spid="_x0000_s1029" name="Equation" r:id="rId4" imgW="2133360" imgH="50796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تقدير أو إل </a:t>
            </a:r>
            <a:r>
              <a:rPr lang="ar-SA" dirty="0" err="1" smtClean="0"/>
              <a:t>إس</a:t>
            </a:r>
            <a:r>
              <a:rPr lang="ar-SA" dirty="0" smtClean="0"/>
              <a:t> يَسْمحُ </a:t>
            </a:r>
            <a:r>
              <a:rPr lang="ar-SA" dirty="0" err="1" smtClean="0"/>
              <a:t>ل</a:t>
            </a:r>
            <a:r>
              <a:rPr lang="en-US" dirty="0" smtClean="0"/>
              <a:t>Autocorrelation</a:t>
            </a:r>
          </a:p>
          <a:p>
            <a:r>
              <a:rPr lang="ar-SA" dirty="0" smtClean="0"/>
              <a:t>كما لوحظَ، المقدّر لا أكثر لَيسَ </a:t>
            </a:r>
            <a:r>
              <a:rPr lang="ar-SA" dirty="0" err="1" smtClean="0"/>
              <a:t>بلو</a:t>
            </a:r>
            <a:r>
              <a:rPr lang="ar-SA" dirty="0" smtClean="0"/>
              <a:t>، </a:t>
            </a:r>
            <a:r>
              <a:rPr lang="ar-SA" dirty="0" smtClean="0"/>
              <a:t>وحتى إذا نَستعملُ الخلافَ، فترات الثقةَ </a:t>
            </a:r>
            <a:r>
              <a:rPr lang="ar-SA" dirty="0" err="1" smtClean="0"/>
              <a:t>إشتقّتْ</a:t>
            </a:r>
            <a:r>
              <a:rPr lang="ar-SA" dirty="0" smtClean="0"/>
              <a:t> مِنْ هناك يُحتملُ أَنْ تَكُونَ أوسع مِنْ أولئك مستندة على إجراءِ </a:t>
            </a:r>
            <a:r>
              <a:rPr lang="ar-SA" dirty="0" err="1" smtClean="0"/>
              <a:t>جي</a:t>
            </a:r>
            <a:r>
              <a:rPr lang="ar-SA" dirty="0" smtClean="0"/>
              <a:t> إل </a:t>
            </a:r>
            <a:r>
              <a:rPr lang="ar-SA" dirty="0" err="1" smtClean="0"/>
              <a:t>إس</a:t>
            </a:r>
            <a:r>
              <a:rPr lang="ar-SA" dirty="0" smtClean="0"/>
              <a:t>.</a:t>
            </a:r>
          </a:p>
          <a:p>
            <a:r>
              <a:rPr lang="ar-SA" dirty="0" err="1" smtClean="0"/>
              <a:t>إختبار</a:t>
            </a:r>
            <a:r>
              <a:rPr lang="ar-SA" dirty="0" smtClean="0"/>
              <a:t> الفرضيةِ: نحن من المحتمل أَنْ نُعلنَ </a:t>
            </a:r>
            <a:r>
              <a:rPr lang="en-US" dirty="0" smtClean="0"/>
              <a:t>a </a:t>
            </a:r>
            <a:r>
              <a:rPr lang="ar-SA" dirty="0" smtClean="0"/>
              <a:t>معامل تافه بشكل إحصائي بالرغم من أنَّ في الحقيقة هو قَدْ يَكُون.</a:t>
            </a:r>
          </a:p>
          <a:p>
            <a:r>
              <a:rPr lang="ar-SA" dirty="0" smtClean="0"/>
              <a:t>واحد يَجِبُ أَنْ يَستعملَ </a:t>
            </a:r>
            <a:r>
              <a:rPr lang="en-US" dirty="0" smtClean="0"/>
              <a:t>GLS</a:t>
            </a:r>
            <a:r>
              <a:rPr lang="ar-SA" dirty="0" smtClean="0"/>
              <a:t>ولَيسَ </a:t>
            </a:r>
            <a:r>
              <a:rPr lang="en-US" dirty="0" smtClean="0"/>
              <a:t>OLS</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r>
              <a:rPr lang="ar-SA" dirty="0" smtClean="0"/>
              <a:t>تقدير أو إل </a:t>
            </a:r>
            <a:r>
              <a:rPr lang="ar-SA" dirty="0" err="1" smtClean="0"/>
              <a:t>إس</a:t>
            </a:r>
            <a:r>
              <a:rPr lang="ar-SA" dirty="0" smtClean="0"/>
              <a:t> يَتجاهلُ </a:t>
            </a:r>
            <a:r>
              <a:rPr lang="en-US" dirty="0" smtClean="0"/>
              <a:t>Autocorrelation</a:t>
            </a:r>
          </a:p>
          <a:p>
            <a:r>
              <a:rPr lang="ar-SA" dirty="0" smtClean="0"/>
              <a:t>إنّ الخلافَ المُخَمَّنَ للخطأِ من المحتمل أَنْ يَزِيدَ في تقدير الخلافَ الحقيقيَ</a:t>
            </a:r>
          </a:p>
          <a:p>
            <a:r>
              <a:rPr lang="ar-SA" dirty="0" smtClean="0"/>
              <a:t>على التخمينِ </a:t>
            </a:r>
            <a:r>
              <a:rPr lang="ar-SA" dirty="0" err="1" smtClean="0"/>
              <a:t>آر</a:t>
            </a:r>
            <a:r>
              <a:rPr lang="ar-SA" dirty="0" smtClean="0"/>
              <a:t> مربع</a:t>
            </a:r>
          </a:p>
          <a:p>
            <a:r>
              <a:rPr lang="ar-SA" dirty="0" smtClean="0"/>
              <a:t>لذا، العاديون </a:t>
            </a:r>
            <a:r>
              <a:rPr lang="en-US" dirty="0" smtClean="0"/>
              <a:t>t </a:t>
            </a:r>
            <a:r>
              <a:rPr lang="ar-SA" dirty="0" smtClean="0"/>
              <a:t>و</a:t>
            </a:r>
            <a:r>
              <a:rPr lang="en-US" dirty="0" smtClean="0"/>
              <a:t>F</a:t>
            </a:r>
            <a:r>
              <a:rPr lang="ar-SA" dirty="0" smtClean="0"/>
              <a:t> </a:t>
            </a:r>
            <a:r>
              <a:rPr lang="ar-SA" dirty="0" err="1" smtClean="0"/>
              <a:t>إختبارات</a:t>
            </a:r>
            <a:r>
              <a:rPr lang="ar-SA" dirty="0" smtClean="0"/>
              <a:t> الأهميةِ لَمْ تَعُدْ صحيحة، وإذا تطبيقيةِ، من المحتمل أَنْ يَعطي </a:t>
            </a:r>
            <a:r>
              <a:rPr lang="ar-SA" dirty="0" err="1" smtClean="0"/>
              <a:t>إستنتاجاتَ</a:t>
            </a:r>
            <a:r>
              <a:rPr lang="ar-SA" dirty="0" smtClean="0"/>
              <a:t> مُضَلِّلةَ جداً حول الأهميةِ الإحصائيةِ لمعاملاتِ </a:t>
            </a:r>
            <a:r>
              <a:rPr lang="ar-SA" dirty="0" err="1" smtClean="0"/>
              <a:t>الإنحدار</a:t>
            </a:r>
            <a:r>
              <a:rPr lang="ar-SA" dirty="0" smtClean="0"/>
              <a:t> المُخَمَّنةِ.</a:t>
            </a: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lstStyle/>
          <a:p>
            <a:r>
              <a:rPr lang="ar-SA" dirty="0" smtClean="0"/>
              <a:t>الطريقة </a:t>
            </a:r>
            <a:r>
              <a:rPr lang="ar-SA" dirty="0" err="1" smtClean="0"/>
              <a:t>الرسومية</a:t>
            </a:r>
            <a:r>
              <a:rPr lang="ar-SA" dirty="0" smtClean="0"/>
              <a:t/>
            </a:r>
            <a:br>
              <a:rPr lang="ar-SA" dirty="0" smtClean="0"/>
            </a:br>
            <a:r>
              <a:rPr lang="ar-SA" dirty="0" smtClean="0"/>
              <a:t>هناك طرق مختلفة لدراسة البقايا.</a:t>
            </a:r>
            <a:br>
              <a:rPr lang="ar-SA" dirty="0" smtClean="0"/>
            </a:br>
            <a:r>
              <a:rPr lang="ar-SA" dirty="0" smtClean="0"/>
              <a:t>ويمكن إنتاج </a:t>
            </a:r>
            <a:r>
              <a:rPr lang="ar-SA" dirty="0" smtClean="0"/>
              <a:t>رسم </a:t>
            </a:r>
            <a:r>
              <a:rPr lang="ar-SA" dirty="0" smtClean="0"/>
              <a:t>التسلسل الزمني.</a:t>
            </a:r>
            <a:br>
              <a:rPr lang="ar-SA" dirty="0" smtClean="0"/>
            </a:br>
            <a:r>
              <a:rPr lang="ar-SA" dirty="0" smtClean="0"/>
              <a:t>بدلا من ذلك، يمكننا رسم بقايا موحدة ضد الزمن.</a:t>
            </a:r>
            <a:br>
              <a:rPr lang="ar-SA" dirty="0" smtClean="0"/>
            </a:br>
            <a:r>
              <a:rPr lang="ar-SA" dirty="0" smtClean="0"/>
              <a:t>والمخلفات الموحدة هي ببساطة البقايا مقسوما على الخطأ المعياري للانحدار.</a:t>
            </a:r>
            <a:br>
              <a:rPr lang="ar-SA" dirty="0" smtClean="0"/>
            </a:br>
            <a:r>
              <a:rPr lang="ar-SA" dirty="0" smtClean="0"/>
              <a:t>إذا أظهرت </a:t>
            </a:r>
            <a:r>
              <a:rPr lang="ar-SA" dirty="0" smtClean="0"/>
              <a:t>الرسم </a:t>
            </a:r>
            <a:r>
              <a:rPr lang="ar-SA" dirty="0" smtClean="0"/>
              <a:t>الفعلية والقياسية نمطا، فإن الأخطاء قد لا تكون عشوائية.</a:t>
            </a:r>
            <a:br>
              <a:rPr lang="ar-SA" dirty="0" smtClean="0"/>
            </a:br>
            <a:r>
              <a:rPr lang="ar-SA" dirty="0" smtClean="0"/>
              <a:t>يمكننا أيضا رسم مصطلح الخطأ مع تأخره الأول</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SA" dirty="0" smtClean="0"/>
              <a:t>و </a:t>
            </a:r>
            <a:r>
              <a:rPr lang="ar-SA" dirty="0" err="1" smtClean="0"/>
              <a:t>بريوشش</a:t>
            </a:r>
            <a:r>
              <a:rPr lang="ar-SA" dirty="0" smtClean="0"/>
              <a:t> - </a:t>
            </a:r>
            <a:r>
              <a:rPr lang="ar-SA" dirty="0" err="1" smtClean="0"/>
              <a:t>غودفري</a:t>
            </a:r>
            <a:r>
              <a:rPr lang="ar-SA" dirty="0" smtClean="0"/>
              <a:t/>
            </a:r>
            <a:br>
              <a:rPr lang="ar-SA" dirty="0" smtClean="0"/>
            </a:br>
            <a:r>
              <a:rPr lang="ar-SA" dirty="0" smtClean="0"/>
              <a:t>اختبار </a:t>
            </a:r>
            <a:r>
              <a:rPr lang="en-US" dirty="0" smtClean="0"/>
              <a:t>BG</a:t>
            </a:r>
            <a:r>
              <a:rPr lang="ar-SA" dirty="0" smtClean="0"/>
              <a:t>، </a:t>
            </a:r>
            <a:r>
              <a:rPr lang="ar-SA" dirty="0" smtClean="0"/>
              <a:t>المعروف أيضا باسم اختبار </a:t>
            </a:r>
            <a:r>
              <a:rPr lang="en-US" dirty="0" smtClean="0"/>
              <a:t>LM</a:t>
            </a:r>
            <a:r>
              <a:rPr lang="ar-SA" dirty="0" smtClean="0"/>
              <a:t>، </a:t>
            </a:r>
            <a:r>
              <a:rPr lang="ar-SA" dirty="0" smtClean="0"/>
              <a:t>هو اختبار عام للعلاقة الذاتية بمعنى أنه يسمح </a:t>
            </a:r>
            <a:r>
              <a:rPr lang="ar-SA" dirty="0" err="1" smtClean="0"/>
              <a:t>ل</a:t>
            </a:r>
            <a:r>
              <a:rPr lang="ar-SA" dirty="0" smtClean="0"/>
              <a:t/>
            </a:r>
            <a:br>
              <a:rPr lang="ar-SA" dirty="0" smtClean="0"/>
            </a:br>
            <a:r>
              <a:rPr lang="ar-SA" dirty="0" smtClean="0"/>
              <a:t> عدم الانحدار العشوائي مثل القيم المتخلفة من التراجع </a:t>
            </a:r>
            <a:r>
              <a:rPr lang="ar-SA" dirty="0" err="1" smtClean="0"/>
              <a:t>و</a:t>
            </a:r>
            <a:r>
              <a:rPr lang="ar-SA" dirty="0" smtClean="0"/>
              <a:t>؛.</a:t>
            </a:r>
            <a:br>
              <a:rPr lang="ar-SA" dirty="0" smtClean="0"/>
            </a:br>
            <a:r>
              <a:rPr lang="ar-SA" dirty="0" smtClean="0"/>
              <a:t>ومخططات الانحدار الذاتي ذات الترتيب الأعلى مثل أر (1) </a:t>
            </a:r>
            <a:r>
              <a:rPr lang="ar-SA" dirty="0" err="1" smtClean="0"/>
              <a:t>و</a:t>
            </a:r>
            <a:r>
              <a:rPr lang="ar-SA" dirty="0" smtClean="0"/>
              <a:t> أر (2) وما إلى ذلك؛ </a:t>
            </a:r>
            <a:r>
              <a:rPr lang="ar-SA" dirty="0" err="1" smtClean="0"/>
              <a:t>و</a:t>
            </a:r>
            <a:r>
              <a:rPr lang="ar-SA" dirty="0" smtClean="0"/>
              <a:t/>
            </a:r>
            <a:br>
              <a:rPr lang="ar-SA" dirty="0" smtClean="0"/>
            </a:br>
            <a:r>
              <a:rPr lang="ar-SA" dirty="0" smtClean="0"/>
              <a:t>بسيطة أو أعلى ترتيب المتوسطات المتحركة من الأخطاء خطأ الضوضاء </a:t>
            </a:r>
            <a:r>
              <a:rPr lang="ar-SA" dirty="0" smtClean="0"/>
              <a:t>البيضاء</a:t>
            </a:r>
            <a:endParaRPr lang="en-US" dirty="0" smtClean="0"/>
          </a:p>
          <a:p>
            <a:r>
              <a:rPr lang="ar-SA" dirty="0" smtClean="0"/>
              <a:t>بسيطة أو أعلى ترتيب المتوسطات المتحركة من الأخطاء خطأ الضوضاء البيضاء.</a:t>
            </a:r>
            <a:br>
              <a:rPr lang="ar-SA" dirty="0" smtClean="0"/>
            </a:br>
            <a:r>
              <a:rPr lang="ar-SA" dirty="0" smtClean="0"/>
              <a:t>ضع في اعتبارك النموذج التالي:</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تقدير الانحدار باستخدام عملية شريان الحياة للسودان</a:t>
            </a:r>
            <a:br>
              <a:rPr lang="ar-SA" dirty="0" smtClean="0"/>
            </a:br>
            <a:r>
              <a:rPr lang="ar-SA" dirty="0" smtClean="0"/>
              <a:t>تشغيل الانحدار التالي والحصول على R- مربع</a:t>
            </a:r>
            <a:br>
              <a:rPr lang="ar-SA" dirty="0" smtClean="0"/>
            </a:br>
            <a:r>
              <a:rPr lang="ar-SA" dirty="0" smtClean="0"/>
              <a:t>إذا كان حجم العينة كبيرة، وقد أظهرت </a:t>
            </a:r>
            <a:r>
              <a:rPr lang="ar-SA" dirty="0" err="1" smtClean="0"/>
              <a:t>بريوشش</a:t>
            </a:r>
            <a:r>
              <a:rPr lang="ar-SA" dirty="0" smtClean="0"/>
              <a:t> و </a:t>
            </a:r>
            <a:r>
              <a:rPr lang="ar-SA" dirty="0" err="1" smtClean="0"/>
              <a:t>غودفري</a:t>
            </a:r>
            <a:r>
              <a:rPr lang="ar-SA" dirty="0" smtClean="0"/>
              <a:t> أن (ن - </a:t>
            </a:r>
            <a:r>
              <a:rPr lang="ar-SA" dirty="0" err="1" smtClean="0"/>
              <a:t>ص</a:t>
            </a:r>
            <a:r>
              <a:rPr lang="ar-SA" dirty="0" smtClean="0"/>
              <a:t>) R2 تتبع تشي مربع</a:t>
            </a:r>
            <a:br>
              <a:rPr lang="ar-SA" dirty="0" smtClean="0"/>
            </a:br>
            <a:r>
              <a:rPr lang="ar-SA" dirty="0" smtClean="0"/>
              <a:t>وإذا تجاوز (R - R) R2 القيمة الحرجة عند مستوى الدلالة المختار، فإننا نرفض الفرضية الصفرية، وفي هذه الحالة يكون واحد على الأقل مختلفا إحصائيا عن الصفر.</a:t>
            </a:r>
            <a:endParaRPr lang="ar-SA" dirty="0"/>
          </a:p>
        </p:txBody>
      </p:sp>
      <p:graphicFrame>
        <p:nvGraphicFramePr>
          <p:cNvPr id="2050" name="Object 2"/>
          <p:cNvGraphicFramePr>
            <a:graphicFrameLocks noChangeAspect="1"/>
          </p:cNvGraphicFramePr>
          <p:nvPr/>
        </p:nvGraphicFramePr>
        <p:xfrm>
          <a:off x="4000500" y="3314700"/>
          <a:ext cx="1143000" cy="228600"/>
        </p:xfrm>
        <a:graphic>
          <a:graphicData uri="http://schemas.openxmlformats.org/presentationml/2006/ole">
            <p:oleObj spid="_x0000_s2050" name="Equation" r:id="rId3" imgW="1143000" imgH="228600" progId="Equation.3">
              <p:embed/>
            </p:oleObj>
          </a:graphicData>
        </a:graphic>
      </p:graphicFrame>
      <p:graphicFrame>
        <p:nvGraphicFramePr>
          <p:cNvPr id="2051" name="Object 3"/>
          <p:cNvGraphicFramePr>
            <a:graphicFrameLocks noChangeAspect="1"/>
          </p:cNvGraphicFramePr>
          <p:nvPr/>
        </p:nvGraphicFramePr>
        <p:xfrm>
          <a:off x="2285984" y="3714752"/>
          <a:ext cx="2235200" cy="241300"/>
        </p:xfrm>
        <a:graphic>
          <a:graphicData uri="http://schemas.openxmlformats.org/presentationml/2006/ole">
            <p:oleObj spid="_x0000_s2051" name="Equation" r:id="rId4" imgW="2234880" imgH="241200" progId="Equation.3">
              <p:embed/>
            </p:oleObj>
          </a:graphicData>
        </a:graphic>
      </p:graphicFrame>
      <p:graphicFrame>
        <p:nvGraphicFramePr>
          <p:cNvPr id="2052" name="Object 4"/>
          <p:cNvGraphicFramePr>
            <a:graphicFrameLocks noChangeAspect="1"/>
          </p:cNvGraphicFramePr>
          <p:nvPr/>
        </p:nvGraphicFramePr>
        <p:xfrm>
          <a:off x="4714876" y="3786190"/>
          <a:ext cx="1773244" cy="241300"/>
        </p:xfrm>
        <a:graphic>
          <a:graphicData uri="http://schemas.openxmlformats.org/presentationml/2006/ole">
            <p:oleObj spid="_x0000_s2052" name="Equation" r:id="rId5" imgW="1688760" imgH="241200" progId="Equation.3">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r>
              <a:rPr lang="ar-SA" dirty="0" smtClean="0"/>
              <a:t>لماذا يحدث الترابط التسلسلي؟ هناك عدة أسباب:</a:t>
            </a:r>
            <a:br>
              <a:rPr lang="ar-SA" dirty="0" smtClean="0"/>
            </a:br>
            <a:r>
              <a:rPr lang="ar-SA" dirty="0" smtClean="0"/>
              <a:t>1. القصور الذاتي. كما هو معروف جيدا، وسلاسل زمنية مثل الناتج القومي الإجمالي، ومؤشرات الأسعار والإنتاج والعمالة والبطالة المعرض (الأعمال) دورات. بدءا من أسفل الركود، عندما يبدأ الانتعاش الاقتصادي، ومعظم هذه السلسلة تبدأ تتحرك صعودا. في هذا الارتفاع، قيمة سلسلة في نقطة واحدة في الوقت أكبر من قيمته السابقة. وبالتالي، هناك قوة دفع "مدمجة فيها، وتستمر حتى يحدث شيء (على سبيل المثال، زيادة في سعر الفائدة أو الضرائب أو كليهما) لإبطائها.</a:t>
            </a:r>
            <a:br>
              <a:rPr lang="ar-SA" dirty="0" smtClean="0"/>
            </a:br>
            <a:r>
              <a:rPr lang="ar-SA" dirty="0" smtClean="0"/>
              <a:t>2 - التحيز في المواصفات: حالة المتغيرات المستبعدة. في التحليل التجريبي، غالبا ما يبدأ الباحث بنموذج انحدار معقول قد لا يكون أكثر "مثالية". على سبيل المثال، يمكن للباحث رسم المؤثرات البينية المتراكمة التي تم الحصول عليها من الانحدار المجهز وقد يلاحظ أنماطا مثل تلك الموضحة في الشكل 12.1a إلى d. وقد تقترح هذه البقايا (التي هي </a:t>
            </a:r>
            <a:r>
              <a:rPr lang="ar-SA" dirty="0" err="1" smtClean="0"/>
              <a:t>بروكسيات</a:t>
            </a:r>
            <a:r>
              <a:rPr lang="ar-SA" dirty="0" smtClean="0"/>
              <a:t> ل أوي) أن بعض المتغيرات التي كانت في الأصل مرشحة ولكنها لم تدرج في النموذج لمجموعة متنوعة من الأسباب ينبغي أن تدرج. في كثير من الأحيان إدراج هذه المتغيرات يزيل نمط الارتباط لوحظ بين بقايا.</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smtClean="0"/>
              <a:t>على سبيل المثال، لنفرض أن لدينا نموذج الطلب التالي:</a:t>
            </a:r>
            <a:br>
              <a:rPr lang="ar-SA" dirty="0" smtClean="0"/>
            </a:br>
            <a:r>
              <a:rPr lang="ar-SA" dirty="0" err="1" smtClean="0"/>
              <a:t>يت</a:t>
            </a:r>
            <a:r>
              <a:rPr lang="ar-SA" dirty="0" smtClean="0"/>
              <a:t> = β1 + β2X2t + β3X3t + β4X4t + أوت (12.1.2)</a:t>
            </a:r>
            <a:br>
              <a:rPr lang="ar-SA" dirty="0" smtClean="0"/>
            </a:br>
            <a:r>
              <a:rPr lang="ar-SA" dirty="0" smtClean="0"/>
              <a:t>حيث Y = كمية لحم البقر المطلوب، X2 = سعر لحم البقر، X3 = المستهلك</a:t>
            </a:r>
            <a:br>
              <a:rPr lang="ar-SA" dirty="0" smtClean="0"/>
            </a:br>
            <a:r>
              <a:rPr lang="ar-SA" dirty="0" smtClean="0"/>
              <a:t>الدخل، X4 = سعر الدواجن، </a:t>
            </a:r>
            <a:r>
              <a:rPr lang="ar-SA" dirty="0" err="1" smtClean="0"/>
              <a:t>و</a:t>
            </a:r>
            <a:r>
              <a:rPr lang="ar-SA" dirty="0" smtClean="0"/>
              <a:t> t = الوقت. ومع ذلك، لسبب ما نحن تشغيل</a:t>
            </a:r>
            <a:br>
              <a:rPr lang="ar-SA" dirty="0" smtClean="0"/>
            </a:br>
            <a:r>
              <a:rPr lang="ar-SA" dirty="0" smtClean="0"/>
              <a:t>الانحدار التالي:</a:t>
            </a:r>
            <a:br>
              <a:rPr lang="ar-SA" dirty="0" smtClean="0"/>
            </a:br>
            <a:r>
              <a:rPr lang="ar-SA" dirty="0" err="1" smtClean="0"/>
              <a:t>يت</a:t>
            </a:r>
            <a:r>
              <a:rPr lang="ar-SA" dirty="0" smtClean="0"/>
              <a:t> = β1 + β2X2t + β3X3t + فت (12.1.3)</a:t>
            </a:r>
            <a:br>
              <a:rPr lang="ar-SA" dirty="0" smtClean="0"/>
            </a:br>
            <a:r>
              <a:rPr lang="ar-SA" dirty="0" smtClean="0"/>
              <a:t>الآن إذا كان (12.1.2) هو النموذج "الصحيح" أو "الحقيقة" أو العلاقة الحقيقية، تشغيل (12.1.3) هو بمثابة السماح فت = β4X4t + أوت. وإلى الحد الذي</a:t>
            </a:r>
            <a:br>
              <a:rPr lang="ar-SA" dirty="0" smtClean="0"/>
            </a:br>
            <a:r>
              <a:rPr lang="ar-SA" dirty="0" smtClean="0"/>
              <a:t>سعر الدواجن يؤثر على استهلاك لحوم البقر، والخطأ أو اضطراب المدى الخامس تعكس نمط منتظم، وبالتالي خلق (كاذبة) الارتباط الذاتي.</a:t>
            </a:r>
            <a:br>
              <a:rPr lang="ar-SA" dirty="0" smtClean="0"/>
            </a:br>
            <a:r>
              <a:rPr lang="ar-SA" dirty="0" smtClean="0"/>
              <a:t>وهناك اختبار بسيط لهذا هو تشغيل كل من (12.1.2) </a:t>
            </a:r>
            <a:r>
              <a:rPr lang="ar-SA" dirty="0" err="1" smtClean="0"/>
              <a:t>و</a:t>
            </a:r>
            <a:r>
              <a:rPr lang="ar-SA" dirty="0" smtClean="0"/>
              <a:t> (12.1.3) ومعرفة ما إذا كان الارتباط الذاتي، إن وجدت، لوحظ في نموذج (12.1.3) يختفي عندما يتم تشغيل (12.1.2).</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smtClean="0"/>
              <a:t>3. مواصفة التحيز: نموذج وظيفي غير صحيح. لنفترض أن النموذج "الحقيقي" أو الصحيح في دراسة التكلفة والناتج هو كما يلي:</a:t>
            </a:r>
            <a:br>
              <a:rPr lang="ar-SA" dirty="0" smtClean="0"/>
            </a:br>
            <a:r>
              <a:rPr lang="en-US" i="1" dirty="0" smtClean="0"/>
              <a:t> Marginal </a:t>
            </a:r>
            <a:r>
              <a:rPr lang="en-US" i="1" dirty="0" err="1" smtClean="0"/>
              <a:t>cost</a:t>
            </a:r>
            <a:r>
              <a:rPr lang="en-US" i="1" baseline="-25000" dirty="0" err="1" smtClean="0"/>
              <a:t>i</a:t>
            </a:r>
            <a:r>
              <a:rPr lang="en-US" i="1" dirty="0" smtClean="0"/>
              <a:t> = </a:t>
            </a:r>
            <a:r>
              <a:rPr lang="el-GR" i="1" dirty="0" smtClean="0"/>
              <a:t>β</a:t>
            </a:r>
            <a:r>
              <a:rPr lang="el-GR" i="1" baseline="-25000" dirty="0" smtClean="0"/>
              <a:t>1</a:t>
            </a:r>
            <a:r>
              <a:rPr lang="el-GR" i="1" dirty="0" smtClean="0"/>
              <a:t> + β</a:t>
            </a:r>
            <a:r>
              <a:rPr lang="el-GR" i="1" baseline="-25000" dirty="0" smtClean="0"/>
              <a:t>2</a:t>
            </a:r>
            <a:r>
              <a:rPr lang="el-GR" i="1" dirty="0" smtClean="0"/>
              <a:t> </a:t>
            </a:r>
            <a:r>
              <a:rPr lang="en-US" i="1" dirty="0" err="1" smtClean="0"/>
              <a:t>output</a:t>
            </a:r>
            <a:r>
              <a:rPr lang="en-US" i="1" baseline="-25000" dirty="0" err="1" smtClean="0"/>
              <a:t>i</a:t>
            </a:r>
            <a:r>
              <a:rPr lang="en-US" i="1" dirty="0" smtClean="0"/>
              <a:t> + </a:t>
            </a:r>
            <a:r>
              <a:rPr lang="el-GR" i="1" dirty="0" smtClean="0"/>
              <a:t>β</a:t>
            </a:r>
            <a:r>
              <a:rPr lang="el-GR" i="1" baseline="-25000" dirty="0" smtClean="0"/>
              <a:t>3</a:t>
            </a:r>
            <a:r>
              <a:rPr lang="el-GR" i="1" dirty="0" smtClean="0"/>
              <a:t> </a:t>
            </a:r>
            <a:r>
              <a:rPr lang="en-US" i="1" dirty="0" smtClean="0"/>
              <a:t>output</a:t>
            </a:r>
            <a:r>
              <a:rPr lang="en-US" i="1" baseline="30000" dirty="0" smtClean="0"/>
              <a:t>2</a:t>
            </a:r>
            <a:r>
              <a:rPr lang="en-US" i="1" baseline="-25000" dirty="0" smtClean="0"/>
              <a:t>i</a:t>
            </a:r>
            <a:r>
              <a:rPr lang="en-US" i="1" dirty="0" smtClean="0"/>
              <a:t> + </a:t>
            </a:r>
            <a:r>
              <a:rPr lang="en-US" i="1" dirty="0" err="1" smtClean="0"/>
              <a:t>u</a:t>
            </a:r>
            <a:r>
              <a:rPr lang="en-US" i="1" baseline="-25000" dirty="0" err="1" smtClean="0"/>
              <a:t>i</a:t>
            </a:r>
            <a:r>
              <a:rPr lang="en-US" i="1" dirty="0" smtClean="0"/>
              <a:t> </a:t>
            </a:r>
            <a:r>
              <a:rPr lang="ar-SA" dirty="0" smtClean="0"/>
              <a:t>(12.1.4)</a:t>
            </a:r>
            <a:br>
              <a:rPr lang="ar-SA" dirty="0" smtClean="0"/>
            </a:br>
            <a:r>
              <a:rPr lang="ar-SA" dirty="0" smtClean="0"/>
              <a:t>ولكن نحن تناسب النموذج التالي:</a:t>
            </a:r>
            <a:br>
              <a:rPr lang="ar-SA" dirty="0" smtClean="0"/>
            </a:br>
            <a:r>
              <a:rPr lang="it-IT" i="1" dirty="0" smtClean="0"/>
              <a:t> Marginal cost</a:t>
            </a:r>
            <a:r>
              <a:rPr lang="it-IT" i="1" baseline="-25000" dirty="0" smtClean="0"/>
              <a:t>i</a:t>
            </a:r>
            <a:r>
              <a:rPr lang="it-IT" i="1" dirty="0" smtClean="0"/>
              <a:t> = α</a:t>
            </a:r>
            <a:r>
              <a:rPr lang="it-IT" i="1" baseline="-25000" dirty="0" smtClean="0"/>
              <a:t>1</a:t>
            </a:r>
            <a:r>
              <a:rPr lang="it-IT" i="1" dirty="0" smtClean="0"/>
              <a:t> + α</a:t>
            </a:r>
            <a:r>
              <a:rPr lang="it-IT" i="1" baseline="-25000" dirty="0" smtClean="0"/>
              <a:t>2</a:t>
            </a:r>
            <a:r>
              <a:rPr lang="it-IT" i="1" dirty="0" smtClean="0"/>
              <a:t> output</a:t>
            </a:r>
            <a:r>
              <a:rPr lang="it-IT" i="1" baseline="-25000" dirty="0" smtClean="0"/>
              <a:t>i</a:t>
            </a:r>
            <a:r>
              <a:rPr lang="it-IT" i="1" dirty="0" smtClean="0"/>
              <a:t> + v</a:t>
            </a:r>
            <a:r>
              <a:rPr lang="it-IT" i="1" baseline="-25000" dirty="0" smtClean="0"/>
              <a:t>i</a:t>
            </a:r>
            <a:r>
              <a:rPr lang="it-IT" i="1" dirty="0" smtClean="0"/>
              <a:t> </a:t>
            </a:r>
            <a:r>
              <a:rPr lang="ar-SA" dirty="0" smtClean="0"/>
              <a:t>(12.1.5)</a:t>
            </a:r>
          </a:p>
          <a:p>
            <a:r>
              <a:rPr lang="ar-SA" dirty="0" smtClean="0"/>
              <a:t/>
            </a:r>
            <a:br>
              <a:rPr lang="ar-SA" dirty="0" smtClean="0"/>
            </a:br>
            <a:r>
              <a:rPr lang="ar-SA" dirty="0" smtClean="0"/>
              <a:t>ويبين الشكل 12-2 منحنى التكلفة الحدية الذي يقابل النموذج "الحقيقي" إلى جانب منحنى التكلفة الخطي "غير الصحيح".</a:t>
            </a:r>
            <a:br>
              <a:rPr lang="ar-SA" dirty="0" smtClean="0"/>
            </a:br>
            <a:r>
              <a:rPr lang="ar-SA" dirty="0" smtClean="0"/>
              <a:t>وكما يبين الشكل 12-2، فإن منحنى التكلفة الهامشية الخطية سيبالغ في تقدير التكلفة الحدية الحقيقية، بين النقاط ألف وباء، في حين أنه خارج هذه النقاط، سوف يقلل من قيمة التكلفة الحدية الحقيقية باستمرار. ومن المتوقع أن تكون هذه النتيجة متوقعة، لأن مصطلح الاضطراب السادس يساوي في الواقع </a:t>
            </a:r>
            <a:r>
              <a:rPr lang="en-US" i="1" dirty="0" smtClean="0"/>
              <a:t>output</a:t>
            </a:r>
            <a:r>
              <a:rPr lang="en-US" i="1" baseline="30000" dirty="0" smtClean="0"/>
              <a:t>2</a:t>
            </a:r>
            <a:r>
              <a:rPr lang="ar-SA" dirty="0" smtClean="0"/>
              <a:t> </a:t>
            </a:r>
            <a:r>
              <a:rPr lang="en-US" i="1" dirty="0" smtClean="0"/>
              <a:t>+ </a:t>
            </a:r>
            <a:r>
              <a:rPr lang="en-US" i="1" dirty="0" err="1" smtClean="0"/>
              <a:t>u</a:t>
            </a:r>
            <a:r>
              <a:rPr lang="en-US" i="1" baseline="-25000" dirty="0" err="1" smtClean="0"/>
              <a:t>i</a:t>
            </a:r>
            <a:r>
              <a:rPr lang="en-US" i="1" dirty="0" smtClean="0"/>
              <a:t> </a:t>
            </a:r>
            <a:r>
              <a:rPr lang="ar-SA" dirty="0" smtClean="0"/>
              <a:t>، ومن ثم سيحقق التأثير المنهجي لمصطلح الناتج 2 على التكلفة الحدية. في هذه الحالة، ستعكس في الارتباط الذاتي بسبب استخدام شكل وظيفي غير صحيح.</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214282" y="1285860"/>
            <a:ext cx="8572560" cy="478634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smtClean="0"/>
              <a:t>ظاهرة نسيجِ عنكبوت. يَعْكسُ تجهيزُ العديد مِنْ السلعِ الزراعيةِ ما تسمّى بظاهرةِ نسيجِ العنكبوت، حيث يَرْدُّ التجهيزَ للتَسعير مَع </a:t>
            </a:r>
            <a:r>
              <a:rPr lang="en-US" dirty="0" smtClean="0"/>
              <a:t>a </a:t>
            </a:r>
            <a:r>
              <a:rPr lang="ar-SA" dirty="0" smtClean="0"/>
              <a:t>تأخر الفترةِ السابقةِ لأن وقتَ واردِ قراراتِ التجهيزِ لتَطبيق (فترة التفريخ). هكذا، في بِداية زِراعَة هذه السَنَةِ مِنْ المحاصيلِ، مزارعون يَتأثّرونَ بالسعرِ يَسُودونَ السَنَة الماضية، لكي دالة عرضهم</a:t>
            </a:r>
          </a:p>
          <a:p>
            <a:r>
              <a:rPr lang="nn-NO" dirty="0" smtClean="0"/>
              <a:t>Supply</a:t>
            </a:r>
            <a:r>
              <a:rPr lang="nn-NO" i="1" baseline="-25000" dirty="0" smtClean="0"/>
              <a:t>t</a:t>
            </a:r>
            <a:r>
              <a:rPr lang="nn-NO" i="1" dirty="0" smtClean="0"/>
              <a:t> = β</a:t>
            </a:r>
            <a:r>
              <a:rPr lang="nn-NO" i="1" baseline="-25000" dirty="0" smtClean="0"/>
              <a:t>1</a:t>
            </a:r>
            <a:r>
              <a:rPr lang="nn-NO" i="1" dirty="0" smtClean="0"/>
              <a:t> + β</a:t>
            </a:r>
            <a:r>
              <a:rPr lang="nn-NO" i="1" baseline="-25000" dirty="0" smtClean="0"/>
              <a:t>2</a:t>
            </a:r>
            <a:r>
              <a:rPr lang="nn-NO" i="1" dirty="0" smtClean="0"/>
              <a:t>P</a:t>
            </a:r>
            <a:r>
              <a:rPr lang="nn-NO" i="1" baseline="-25000" dirty="0" smtClean="0"/>
              <a:t>t−1</a:t>
            </a:r>
            <a:r>
              <a:rPr lang="nn-NO" i="1" dirty="0" smtClean="0"/>
              <a:t> + u</a:t>
            </a:r>
            <a:r>
              <a:rPr lang="nn-NO" i="1" baseline="-25000" dirty="0" smtClean="0"/>
              <a:t>t</a:t>
            </a:r>
            <a:endParaRPr lang="ar-SA" dirty="0" smtClean="0"/>
          </a:p>
          <a:p>
            <a:endParaRPr lang="ar-SA" dirty="0" smtClean="0"/>
          </a:p>
          <a:p>
            <a:r>
              <a:rPr lang="ar-SA" dirty="0" err="1" smtClean="0"/>
              <a:t>إفترضْ</a:t>
            </a:r>
            <a:r>
              <a:rPr lang="ar-SA" dirty="0" smtClean="0"/>
              <a:t> في نهايةِ الفترةِ </a:t>
            </a:r>
            <a:r>
              <a:rPr lang="en-US" dirty="0" smtClean="0"/>
              <a:t>t، </a:t>
            </a:r>
            <a:r>
              <a:rPr lang="ar-SA" dirty="0" smtClean="0"/>
              <a:t>يُسعّرُ </a:t>
            </a:r>
            <a:r>
              <a:rPr lang="en-US" dirty="0" smtClean="0"/>
              <a:t>Pt </a:t>
            </a:r>
            <a:r>
              <a:rPr lang="ar-SA" dirty="0" smtClean="0"/>
              <a:t>يَظْهرُ أوطأَ مِنْ </a:t>
            </a:r>
            <a:r>
              <a:rPr lang="en-US" dirty="0" smtClean="0"/>
              <a:t>Pt-1. </a:t>
            </a:r>
            <a:r>
              <a:rPr lang="ar-SA" dirty="0" smtClean="0"/>
              <a:t>لذا، في </a:t>
            </a:r>
            <a:r>
              <a:rPr lang="en-US" dirty="0" smtClean="0"/>
              <a:t>period t + 1 </a:t>
            </a:r>
            <a:r>
              <a:rPr lang="ar-SA" dirty="0" smtClean="0"/>
              <a:t>مزارعون قَدْ يُقرّرونَ حَسناً جداً أَنْ يُنتجوا أقل مِنْ أَنَّهُمْ عَمِلوا في الفترةِ </a:t>
            </a:r>
            <a:r>
              <a:rPr lang="en-US" dirty="0" smtClean="0"/>
              <a:t>t. </a:t>
            </a:r>
            <a:r>
              <a:rPr lang="ar-SA" dirty="0" smtClean="0"/>
              <a:t>من الواضح، في هذه الحالةِ، </a:t>
            </a:r>
            <a:r>
              <a:rPr lang="ar-SA" dirty="0" err="1" smtClean="0"/>
              <a:t>الإضطرابات</a:t>
            </a:r>
            <a:r>
              <a:rPr lang="ar-SA" dirty="0" smtClean="0"/>
              <a:t> </a:t>
            </a:r>
            <a:r>
              <a:rPr lang="en-US" dirty="0" err="1" smtClean="0"/>
              <a:t>ut</a:t>
            </a:r>
            <a:r>
              <a:rPr lang="en-US" dirty="0" smtClean="0"/>
              <a:t> </a:t>
            </a:r>
            <a:r>
              <a:rPr lang="ar-SA" dirty="0" smtClean="0"/>
              <a:t>لَيستْ يتوقع أن يكون عشوائي لأن إذا يَزِيدُ المزارعونُ إنتاج في سَنَةِ </a:t>
            </a:r>
            <a:r>
              <a:rPr lang="en-US" dirty="0" smtClean="0"/>
              <a:t>t، </a:t>
            </a:r>
            <a:r>
              <a:rPr lang="ar-SA" dirty="0" smtClean="0"/>
              <a:t>هم من المحتمل أَنْ يُخفّضوا إنتاجَهم في </a:t>
            </a:r>
            <a:r>
              <a:rPr lang="en-US" dirty="0" smtClean="0"/>
              <a:t>t + 1، </a:t>
            </a:r>
            <a:r>
              <a:rPr lang="ar-SA" dirty="0" smtClean="0"/>
              <a:t>وهكذا، </a:t>
            </a:r>
            <a:r>
              <a:rPr lang="ar-SA" dirty="0" err="1" smtClean="0"/>
              <a:t>إداء</a:t>
            </a:r>
            <a:r>
              <a:rPr lang="ar-SA" dirty="0" smtClean="0"/>
              <a:t> إلى </a:t>
            </a:r>
            <a:r>
              <a:rPr lang="en-US" dirty="0" smtClean="0"/>
              <a:t>a </a:t>
            </a:r>
            <a:r>
              <a:rPr lang="ar-SA" dirty="0" smtClean="0"/>
              <a:t>نمط نسيجِ عنكبوت.</a:t>
            </a:r>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3368</Words>
  <Application>Microsoft Office PowerPoint</Application>
  <PresentationFormat>عرض على الشاشة (3:4)‏</PresentationFormat>
  <Paragraphs>177</Paragraphs>
  <Slides>45</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45</vt:i4>
      </vt:variant>
    </vt:vector>
  </HeadingPairs>
  <TitlesOfParts>
    <vt:vector size="47" baseType="lpstr">
      <vt:lpstr>سمة Office</vt:lpstr>
      <vt:lpstr>Microsoft Equation 3.0</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علاقة بين الأجورِ ومعدلِ الإنتاج في قطاعِ عملَ الولايات المتّحدةِ، 1959 -1998</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vector>
  </TitlesOfParts>
  <Company>arwa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ABUMADA</dc:creator>
  <cp:lastModifiedBy>ABUMADA</cp:lastModifiedBy>
  <cp:revision>44</cp:revision>
  <dcterms:created xsi:type="dcterms:W3CDTF">2017-04-01T02:36:35Z</dcterms:created>
  <dcterms:modified xsi:type="dcterms:W3CDTF">2017-04-02T01:54:13Z</dcterms:modified>
</cp:coreProperties>
</file>